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62" r:id="rId5"/>
    <p:sldId id="259" r:id="rId6"/>
  </p:sldIdLst>
  <p:sldSz cx="10972800" cy="8229600" type="B4JIS"/>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8" d="100"/>
          <a:sy n="58" d="100"/>
        </p:scale>
        <p:origin x="1212" y="64"/>
      </p:cViewPr>
      <p:guideLst>
        <p:guide orient="horz" pos="2592"/>
        <p:guide pos="34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346836"/>
            <a:ext cx="9326880" cy="2865120"/>
          </a:xfrm>
        </p:spPr>
        <p:txBody>
          <a:bodyPr anchor="b"/>
          <a:lstStyle>
            <a:lvl1pPr algn="ct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322446"/>
            <a:ext cx="82296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A92155A-9146-47B6-9AB4-8FF63C1FA695}" type="datetimeFigureOut">
              <a:rPr kumimoji="1" lang="ja-JP" altLang="en-US" smtClean="0"/>
              <a:t>2019/11/20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C0C8B9-E31F-40DF-A37A-09DBC27398F1}" type="slidenum">
              <a:rPr kumimoji="1" lang="ja-JP" altLang="en-US" smtClean="0"/>
              <a:t>‹#›</a:t>
            </a:fld>
            <a:endParaRPr kumimoji="1" lang="ja-JP" altLang="en-US"/>
          </a:p>
        </p:txBody>
      </p:sp>
    </p:spTree>
    <p:extLst>
      <p:ext uri="{BB962C8B-B14F-4D97-AF65-F5344CB8AC3E}">
        <p14:creationId xmlns:p14="http://schemas.microsoft.com/office/powerpoint/2010/main" val="81518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92155A-9146-47B6-9AB4-8FF63C1FA695}" type="datetimeFigureOut">
              <a:rPr kumimoji="1" lang="ja-JP" altLang="en-US" smtClean="0"/>
              <a:t>2019/11/20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C0C8B9-E31F-40DF-A37A-09DBC27398F1}" type="slidenum">
              <a:rPr kumimoji="1" lang="ja-JP" altLang="en-US" smtClean="0"/>
              <a:t>‹#›</a:t>
            </a:fld>
            <a:endParaRPr kumimoji="1" lang="ja-JP" altLang="en-US"/>
          </a:p>
        </p:txBody>
      </p:sp>
    </p:spTree>
    <p:extLst>
      <p:ext uri="{BB962C8B-B14F-4D97-AF65-F5344CB8AC3E}">
        <p14:creationId xmlns:p14="http://schemas.microsoft.com/office/powerpoint/2010/main" val="182748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1" y="438150"/>
            <a:ext cx="2366010" cy="6974206"/>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54381" y="438150"/>
            <a:ext cx="6960870" cy="697420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92155A-9146-47B6-9AB4-8FF63C1FA695}" type="datetimeFigureOut">
              <a:rPr kumimoji="1" lang="ja-JP" altLang="en-US" smtClean="0"/>
              <a:t>2019/11/20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C0C8B9-E31F-40DF-A37A-09DBC27398F1}" type="slidenum">
              <a:rPr kumimoji="1" lang="ja-JP" altLang="en-US" smtClean="0"/>
              <a:t>‹#›</a:t>
            </a:fld>
            <a:endParaRPr kumimoji="1" lang="ja-JP" altLang="en-US"/>
          </a:p>
        </p:txBody>
      </p:sp>
    </p:spTree>
    <p:extLst>
      <p:ext uri="{BB962C8B-B14F-4D97-AF65-F5344CB8AC3E}">
        <p14:creationId xmlns:p14="http://schemas.microsoft.com/office/powerpoint/2010/main" val="288282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92155A-9146-47B6-9AB4-8FF63C1FA695}" type="datetimeFigureOut">
              <a:rPr kumimoji="1" lang="ja-JP" altLang="en-US" smtClean="0"/>
              <a:t>2019/11/20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C0C8B9-E31F-40DF-A37A-09DBC27398F1}" type="slidenum">
              <a:rPr kumimoji="1" lang="ja-JP" altLang="en-US" smtClean="0"/>
              <a:t>‹#›</a:t>
            </a:fld>
            <a:endParaRPr kumimoji="1" lang="ja-JP" altLang="en-US"/>
          </a:p>
        </p:txBody>
      </p:sp>
    </p:spTree>
    <p:extLst>
      <p:ext uri="{BB962C8B-B14F-4D97-AF65-F5344CB8AC3E}">
        <p14:creationId xmlns:p14="http://schemas.microsoft.com/office/powerpoint/2010/main" val="258486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8666" y="2051688"/>
            <a:ext cx="9464040" cy="3423284"/>
          </a:xfrm>
        </p:spPr>
        <p:txBody>
          <a:bodyPr anchor="b"/>
          <a:lstStyle>
            <a:lvl1pPr>
              <a:defRPr sz="7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48666" y="5507358"/>
            <a:ext cx="9464040" cy="1800224"/>
          </a:xfrm>
        </p:spPr>
        <p:txBody>
          <a:bodyPr/>
          <a:lstStyle>
            <a:lvl1pPr marL="0" indent="0">
              <a:buNone/>
              <a:defRPr sz="2880">
                <a:solidFill>
                  <a:schemeClr val="tx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A92155A-9146-47B6-9AB4-8FF63C1FA695}" type="datetimeFigureOut">
              <a:rPr kumimoji="1" lang="ja-JP" altLang="en-US" smtClean="0"/>
              <a:t>2019/11/20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C0C8B9-E31F-40DF-A37A-09DBC27398F1}" type="slidenum">
              <a:rPr kumimoji="1" lang="ja-JP" altLang="en-US" smtClean="0"/>
              <a:t>‹#›</a:t>
            </a:fld>
            <a:endParaRPr kumimoji="1" lang="ja-JP" altLang="en-US"/>
          </a:p>
        </p:txBody>
      </p:sp>
    </p:spTree>
    <p:extLst>
      <p:ext uri="{BB962C8B-B14F-4D97-AF65-F5344CB8AC3E}">
        <p14:creationId xmlns:p14="http://schemas.microsoft.com/office/powerpoint/2010/main" val="106755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54380" y="2190750"/>
            <a:ext cx="4663440" cy="522160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54980" y="2190750"/>
            <a:ext cx="4663440" cy="522160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A92155A-9146-47B6-9AB4-8FF63C1FA695}" type="datetimeFigureOut">
              <a:rPr kumimoji="1" lang="ja-JP" altLang="en-US" smtClean="0"/>
              <a:t>2019/11/20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C0C8B9-E31F-40DF-A37A-09DBC27398F1}" type="slidenum">
              <a:rPr kumimoji="1" lang="ja-JP" altLang="en-US" smtClean="0"/>
              <a:t>‹#›</a:t>
            </a:fld>
            <a:endParaRPr kumimoji="1" lang="ja-JP" altLang="en-US"/>
          </a:p>
        </p:txBody>
      </p:sp>
    </p:spTree>
    <p:extLst>
      <p:ext uri="{BB962C8B-B14F-4D97-AF65-F5344CB8AC3E}">
        <p14:creationId xmlns:p14="http://schemas.microsoft.com/office/powerpoint/2010/main" val="112910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5809" y="438152"/>
            <a:ext cx="9464040" cy="159067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55810" y="2017396"/>
            <a:ext cx="4642008"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smtClean="0"/>
              <a:t>マスター テキストの書式設定</a:t>
            </a:r>
          </a:p>
        </p:txBody>
      </p:sp>
      <p:sp>
        <p:nvSpPr>
          <p:cNvPr id="4" name="Content Placeholder 3"/>
          <p:cNvSpPr>
            <a:spLocks noGrp="1"/>
          </p:cNvSpPr>
          <p:nvPr>
            <p:ph sz="half" idx="2"/>
          </p:nvPr>
        </p:nvSpPr>
        <p:spPr>
          <a:xfrm>
            <a:off x="755810" y="3006090"/>
            <a:ext cx="4642008" cy="442150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554981" y="2017396"/>
            <a:ext cx="4664869"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554981" y="3006090"/>
            <a:ext cx="4664869" cy="442150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A92155A-9146-47B6-9AB4-8FF63C1FA695}" type="datetimeFigureOut">
              <a:rPr kumimoji="1" lang="ja-JP" altLang="en-US" smtClean="0"/>
              <a:t>2019/11/20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C0C8B9-E31F-40DF-A37A-09DBC27398F1}" type="slidenum">
              <a:rPr kumimoji="1" lang="ja-JP" altLang="en-US" smtClean="0"/>
              <a:t>‹#›</a:t>
            </a:fld>
            <a:endParaRPr kumimoji="1" lang="ja-JP" altLang="en-US"/>
          </a:p>
        </p:txBody>
      </p:sp>
    </p:spTree>
    <p:extLst>
      <p:ext uri="{BB962C8B-B14F-4D97-AF65-F5344CB8AC3E}">
        <p14:creationId xmlns:p14="http://schemas.microsoft.com/office/powerpoint/2010/main" val="2826990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A92155A-9146-47B6-9AB4-8FF63C1FA695}" type="datetimeFigureOut">
              <a:rPr kumimoji="1" lang="ja-JP" altLang="en-US" smtClean="0"/>
              <a:t>2019/11/20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C0C8B9-E31F-40DF-A37A-09DBC27398F1}" type="slidenum">
              <a:rPr kumimoji="1" lang="ja-JP" altLang="en-US" smtClean="0"/>
              <a:t>‹#›</a:t>
            </a:fld>
            <a:endParaRPr kumimoji="1" lang="ja-JP" altLang="en-US"/>
          </a:p>
        </p:txBody>
      </p:sp>
    </p:spTree>
    <p:extLst>
      <p:ext uri="{BB962C8B-B14F-4D97-AF65-F5344CB8AC3E}">
        <p14:creationId xmlns:p14="http://schemas.microsoft.com/office/powerpoint/2010/main" val="32441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2155A-9146-47B6-9AB4-8FF63C1FA695}" type="datetimeFigureOut">
              <a:rPr kumimoji="1" lang="ja-JP" altLang="en-US" smtClean="0"/>
              <a:t>2019/11/20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C0C8B9-E31F-40DF-A37A-09DBC27398F1}" type="slidenum">
              <a:rPr kumimoji="1" lang="ja-JP" altLang="en-US" smtClean="0"/>
              <a:t>‹#›</a:t>
            </a:fld>
            <a:endParaRPr kumimoji="1" lang="ja-JP" altLang="en-US"/>
          </a:p>
        </p:txBody>
      </p:sp>
    </p:spTree>
    <p:extLst>
      <p:ext uri="{BB962C8B-B14F-4D97-AF65-F5344CB8AC3E}">
        <p14:creationId xmlns:p14="http://schemas.microsoft.com/office/powerpoint/2010/main" val="221403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64869" y="1184912"/>
            <a:ext cx="555498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A92155A-9146-47B6-9AB4-8FF63C1FA695}" type="datetimeFigureOut">
              <a:rPr kumimoji="1" lang="ja-JP" altLang="en-US" smtClean="0"/>
              <a:t>2019/11/20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C0C8B9-E31F-40DF-A37A-09DBC27398F1}" type="slidenum">
              <a:rPr kumimoji="1" lang="ja-JP" altLang="en-US" smtClean="0"/>
              <a:t>‹#›</a:t>
            </a:fld>
            <a:endParaRPr kumimoji="1" lang="ja-JP" altLang="en-US"/>
          </a:p>
        </p:txBody>
      </p:sp>
    </p:spTree>
    <p:extLst>
      <p:ext uri="{BB962C8B-B14F-4D97-AF65-F5344CB8AC3E}">
        <p14:creationId xmlns:p14="http://schemas.microsoft.com/office/powerpoint/2010/main" val="353348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664869" y="1184912"/>
            <a:ext cx="555498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smtClean="0"/>
              <a:t>図を追加</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A92155A-9146-47B6-9AB4-8FF63C1FA695}" type="datetimeFigureOut">
              <a:rPr kumimoji="1" lang="ja-JP" altLang="en-US" smtClean="0"/>
              <a:t>2019/11/20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C0C8B9-E31F-40DF-A37A-09DBC27398F1}" type="slidenum">
              <a:rPr kumimoji="1" lang="ja-JP" altLang="en-US" smtClean="0"/>
              <a:t>‹#›</a:t>
            </a:fld>
            <a:endParaRPr kumimoji="1" lang="ja-JP" altLang="en-US"/>
          </a:p>
        </p:txBody>
      </p:sp>
    </p:spTree>
    <p:extLst>
      <p:ext uri="{BB962C8B-B14F-4D97-AF65-F5344CB8AC3E}">
        <p14:creationId xmlns:p14="http://schemas.microsoft.com/office/powerpoint/2010/main" val="1121793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438152"/>
            <a:ext cx="9464040" cy="159067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54380" y="2190750"/>
            <a:ext cx="9464040" cy="522160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54380" y="7627622"/>
            <a:ext cx="246888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EA92155A-9146-47B6-9AB4-8FF63C1FA695}" type="datetimeFigureOut">
              <a:rPr kumimoji="1" lang="ja-JP" altLang="en-US" smtClean="0"/>
              <a:t>2019/11/20</a:t>
            </a:fld>
            <a:endParaRPr kumimoji="1" lang="ja-JP" altLang="en-US"/>
          </a:p>
        </p:txBody>
      </p:sp>
      <p:sp>
        <p:nvSpPr>
          <p:cNvPr id="5" name="Footer Placeholder 4"/>
          <p:cNvSpPr>
            <a:spLocks noGrp="1"/>
          </p:cNvSpPr>
          <p:nvPr>
            <p:ph type="ftr" sz="quarter" idx="3"/>
          </p:nvPr>
        </p:nvSpPr>
        <p:spPr>
          <a:xfrm>
            <a:off x="3634740" y="7627622"/>
            <a:ext cx="37033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49540" y="7627622"/>
            <a:ext cx="246888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3EC0C8B9-E31F-40DF-A37A-09DBC27398F1}" type="slidenum">
              <a:rPr kumimoji="1" lang="ja-JP" altLang="en-US" smtClean="0"/>
              <a:t>‹#›</a:t>
            </a:fld>
            <a:endParaRPr kumimoji="1" lang="ja-JP" altLang="en-US"/>
          </a:p>
        </p:txBody>
      </p:sp>
    </p:spTree>
    <p:extLst>
      <p:ext uri="{BB962C8B-B14F-4D97-AF65-F5344CB8AC3E}">
        <p14:creationId xmlns:p14="http://schemas.microsoft.com/office/powerpoint/2010/main" val="772848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8452800" y="514800"/>
            <a:ext cx="2520000" cy="28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solidFill>
                  <a:sysClr val="windowText" lastClr="000000"/>
                </a:solidFill>
              </a:rPr>
              <a:t>概要情報</a:t>
            </a:r>
            <a:endParaRPr kumimoji="1" lang="ja-JP" altLang="en-US" dirty="0">
              <a:solidFill>
                <a:sysClr val="windowText" lastClr="000000"/>
              </a:solidFill>
            </a:endParaRPr>
          </a:p>
        </p:txBody>
      </p:sp>
      <p:sp>
        <p:nvSpPr>
          <p:cNvPr id="11" name="正方形/長方形 10"/>
          <p:cNvSpPr/>
          <p:nvPr/>
        </p:nvSpPr>
        <p:spPr>
          <a:xfrm>
            <a:off x="86400" y="124380"/>
            <a:ext cx="7520900" cy="3904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dirty="0" smtClean="0">
                <a:solidFill>
                  <a:sysClr val="windowText" lastClr="000000"/>
                </a:solidFill>
              </a:rPr>
              <a:t>伏見　千尋 先生 </a:t>
            </a:r>
            <a:r>
              <a:rPr lang="en-US" altLang="ja-JP" dirty="0" smtClean="0">
                <a:solidFill>
                  <a:sysClr val="windowText" lastClr="000000"/>
                </a:solidFill>
              </a:rPr>
              <a:t>/</a:t>
            </a:r>
            <a:r>
              <a:rPr lang="ja-JP" altLang="en-US" dirty="0" smtClean="0">
                <a:solidFill>
                  <a:sysClr val="windowText" lastClr="000000"/>
                </a:solidFill>
              </a:rPr>
              <a:t> 化学基礎・平衡論・反応工学および演習</a:t>
            </a:r>
            <a:endParaRPr kumimoji="1" lang="ja-JP" altLang="en-US" dirty="0">
              <a:solidFill>
                <a:sysClr val="windowText" lastClr="000000"/>
              </a:solidFill>
            </a:endParaRPr>
          </a:p>
        </p:txBody>
      </p:sp>
      <p:sp>
        <p:nvSpPr>
          <p:cNvPr id="12" name="正方形/長方形 11"/>
          <p:cNvSpPr/>
          <p:nvPr/>
        </p:nvSpPr>
        <p:spPr>
          <a:xfrm>
            <a:off x="418640" y="2410690"/>
            <a:ext cx="1255923" cy="1120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Yu Gothic UI" panose="020B0500000000000000" pitchFamily="50" charset="-128"/>
                <a:ea typeface="Yu Gothic UI" panose="020B0500000000000000" pitchFamily="50" charset="-128"/>
              </a:rPr>
              <a:t>20</a:t>
            </a:r>
            <a:r>
              <a:rPr lang="ja-JP" altLang="en-US" sz="1400" dirty="0" smtClean="0">
                <a:solidFill>
                  <a:schemeClr val="tx1"/>
                </a:solidFill>
                <a:latin typeface="Yu Gothic UI" panose="020B0500000000000000" pitchFamily="50" charset="-128"/>
                <a:ea typeface="Yu Gothic UI" panose="020B0500000000000000" pitchFamily="50" charset="-128"/>
              </a:rPr>
              <a:t>分程度</a:t>
            </a:r>
            <a:endParaRPr lang="en-US" altLang="ja-JP" sz="1400" dirty="0" smtClean="0">
              <a:solidFill>
                <a:schemeClr val="tx1"/>
              </a:solidFill>
              <a:latin typeface="Yu Gothic UI" panose="020B0500000000000000" pitchFamily="50" charset="-128"/>
              <a:ea typeface="Yu Gothic UI" panose="020B0500000000000000" pitchFamily="50" charset="-128"/>
            </a:endParaRPr>
          </a:p>
          <a:p>
            <a:pPr algn="ctr"/>
            <a:endParaRPr lang="en-US" altLang="ja-JP" sz="1400" dirty="0">
              <a:solidFill>
                <a:schemeClr val="tx1"/>
              </a:solidFill>
              <a:latin typeface="Yu Gothic UI" panose="020B0500000000000000" pitchFamily="50" charset="-128"/>
              <a:ea typeface="Yu Gothic UI" panose="020B0500000000000000" pitchFamily="50" charset="-128"/>
            </a:endParaRPr>
          </a:p>
          <a:p>
            <a:pPr algn="ctr"/>
            <a:r>
              <a:rPr lang="ja-JP" altLang="en-US" sz="1400" b="1" dirty="0">
                <a:solidFill>
                  <a:schemeClr val="tx1"/>
                </a:solidFill>
                <a:latin typeface="Yu Gothic UI" panose="020B0500000000000000" pitchFamily="50" charset="-128"/>
                <a:ea typeface="Yu Gothic UI" panose="020B0500000000000000" pitchFamily="50" charset="-128"/>
              </a:rPr>
              <a:t>先週</a:t>
            </a:r>
            <a:r>
              <a:rPr lang="ja-JP" altLang="en-US" sz="1200" dirty="0" smtClean="0">
                <a:solidFill>
                  <a:schemeClr val="tx1"/>
                </a:solidFill>
                <a:latin typeface="Yu Gothic UI" panose="020B0500000000000000" pitchFamily="50" charset="-128"/>
                <a:ea typeface="Yu Gothic UI" panose="020B0500000000000000" pitchFamily="50" charset="-128"/>
              </a:rPr>
              <a:t>の</a:t>
            </a:r>
            <a:r>
              <a:rPr lang="ja-JP" altLang="en-US" sz="1400" b="1" dirty="0" smtClean="0">
                <a:solidFill>
                  <a:schemeClr val="tx1"/>
                </a:solidFill>
                <a:latin typeface="Yu Gothic UI" panose="020B0500000000000000" pitchFamily="50" charset="-128"/>
                <a:ea typeface="Yu Gothic UI" panose="020B0500000000000000" pitchFamily="50" charset="-128"/>
              </a:rPr>
              <a:t>課題</a:t>
            </a:r>
            <a:r>
              <a:rPr lang="ja-JP" altLang="en-US" sz="1200" dirty="0" smtClean="0">
                <a:solidFill>
                  <a:schemeClr val="tx1"/>
                </a:solidFill>
                <a:latin typeface="Yu Gothic UI" panose="020B0500000000000000" pitchFamily="50" charset="-128"/>
                <a:ea typeface="Yu Gothic UI" panose="020B0500000000000000" pitchFamily="50" charset="-128"/>
              </a:rPr>
              <a:t>の</a:t>
            </a:r>
            <a:r>
              <a:rPr lang="ja-JP" altLang="en-US" sz="1400" b="1" dirty="0" smtClean="0">
                <a:solidFill>
                  <a:schemeClr val="tx1"/>
                </a:solidFill>
                <a:latin typeface="Yu Gothic UI" panose="020B0500000000000000" pitchFamily="50" charset="-128"/>
                <a:ea typeface="Yu Gothic UI" panose="020B0500000000000000" pitchFamily="50" charset="-128"/>
              </a:rPr>
              <a:t>解答解説</a:t>
            </a:r>
            <a:endParaRPr lang="en-US" altLang="ja-JP" sz="1400" b="1" dirty="0" smtClean="0">
              <a:solidFill>
                <a:schemeClr val="tx1"/>
              </a:solidFill>
              <a:latin typeface="Yu Gothic UI" panose="020B0500000000000000" pitchFamily="50" charset="-128"/>
              <a:ea typeface="Yu Gothic UI" panose="020B0500000000000000" pitchFamily="50" charset="-128"/>
            </a:endParaRPr>
          </a:p>
        </p:txBody>
      </p:sp>
      <p:sp>
        <p:nvSpPr>
          <p:cNvPr id="13" name="正方形/長方形 12"/>
          <p:cNvSpPr/>
          <p:nvPr/>
        </p:nvSpPr>
        <p:spPr>
          <a:xfrm>
            <a:off x="1767433" y="2410690"/>
            <a:ext cx="2539966" cy="115065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ysClr val="windowText" lastClr="000000"/>
                </a:solidFill>
                <a:latin typeface="Yu Gothic UI" panose="020B0500000000000000" pitchFamily="50" charset="-128"/>
                <a:ea typeface="Yu Gothic UI" panose="020B0500000000000000" pitchFamily="50" charset="-128"/>
              </a:rPr>
              <a:t>70</a:t>
            </a:r>
            <a:r>
              <a:rPr kumimoji="1" lang="ja-JP" altLang="en-US" sz="1400" dirty="0" smtClean="0">
                <a:solidFill>
                  <a:sysClr val="windowText" lastClr="000000"/>
                </a:solidFill>
                <a:latin typeface="Yu Gothic UI" panose="020B0500000000000000" pitchFamily="50" charset="-128"/>
                <a:ea typeface="Yu Gothic UI" panose="020B0500000000000000" pitchFamily="50" charset="-128"/>
              </a:rPr>
              <a:t>分程度</a:t>
            </a:r>
            <a:endParaRPr kumimoji="1"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pPr algn="ctr"/>
            <a:endParaRPr lang="en-US" altLang="ja-JP" sz="1400" dirty="0">
              <a:solidFill>
                <a:sysClr val="windowText" lastClr="000000"/>
              </a:solidFill>
              <a:latin typeface="Yu Gothic UI" panose="020B0500000000000000" pitchFamily="50" charset="-128"/>
              <a:ea typeface="Yu Gothic UI" panose="020B0500000000000000" pitchFamily="50" charset="-128"/>
            </a:endParaRPr>
          </a:p>
          <a:p>
            <a:pPr algn="ctr"/>
            <a:r>
              <a:rPr kumimoji="1" lang="ja-JP" altLang="en-US" sz="1400" b="1" dirty="0" smtClean="0">
                <a:solidFill>
                  <a:sysClr val="windowText" lastClr="000000"/>
                </a:solidFill>
                <a:latin typeface="Yu Gothic UI" panose="020B0500000000000000" pitchFamily="50" charset="-128"/>
                <a:ea typeface="Yu Gothic UI" panose="020B0500000000000000" pitchFamily="50" charset="-128"/>
              </a:rPr>
              <a:t>板書</a:t>
            </a:r>
            <a:r>
              <a:rPr kumimoji="1" lang="ja-JP" altLang="en-US" sz="1200" b="1" dirty="0" smtClean="0">
                <a:solidFill>
                  <a:sysClr val="windowText" lastClr="000000"/>
                </a:solidFill>
                <a:latin typeface="Yu Gothic UI" panose="020B0500000000000000" pitchFamily="50" charset="-128"/>
                <a:ea typeface="Yu Gothic UI" panose="020B0500000000000000" pitchFamily="50" charset="-128"/>
              </a:rPr>
              <a:t>しながら</a:t>
            </a:r>
            <a:r>
              <a:rPr kumimoji="1" lang="ja-JP" altLang="en-US" sz="1400" b="1" dirty="0" smtClean="0">
                <a:solidFill>
                  <a:sysClr val="windowText" lastClr="000000"/>
                </a:solidFill>
                <a:latin typeface="Yu Gothic UI" panose="020B0500000000000000" pitchFamily="50" charset="-128"/>
                <a:ea typeface="Yu Gothic UI" panose="020B0500000000000000" pitchFamily="50" charset="-128"/>
              </a:rPr>
              <a:t>講義</a:t>
            </a:r>
            <a:endParaRPr kumimoji="1" lang="en-US" altLang="ja-JP" sz="1400" b="1"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15" name="正方形/長方形 14"/>
          <p:cNvSpPr/>
          <p:nvPr/>
        </p:nvSpPr>
        <p:spPr>
          <a:xfrm>
            <a:off x="8448316" y="4277664"/>
            <a:ext cx="2506932" cy="1823357"/>
          </a:xfrm>
          <a:prstGeom prst="rect">
            <a:avLst/>
          </a:prstGeom>
          <a:solidFill>
            <a:schemeClr val="accent2">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ysClr val="windowText" lastClr="000000"/>
                </a:solidFill>
                <a:latin typeface="游ゴシック" panose="020B0400000000000000" pitchFamily="50" charset="-128"/>
                <a:ea typeface="游ゴシック" panose="020B0400000000000000" pitchFamily="50" charset="-128"/>
              </a:rPr>
              <a:t>〇</a:t>
            </a:r>
            <a:r>
              <a:rPr lang="ja-JP" altLang="en-US" sz="1200" dirty="0" smtClean="0">
                <a:solidFill>
                  <a:sysClr val="windowText" lastClr="000000"/>
                </a:solidFill>
                <a:latin typeface="游ゴシック" panose="020B0400000000000000" pitchFamily="50" charset="-128"/>
                <a:ea typeface="游ゴシック" panose="020B0400000000000000" pitchFamily="50" charset="-128"/>
              </a:rPr>
              <a:t>学生からの声</a:t>
            </a:r>
            <a:endParaRPr lang="en-US" altLang="ja-JP" sz="1200" dirty="0" smtClean="0">
              <a:solidFill>
                <a:sysClr val="windowText" lastClr="000000"/>
              </a:solidFill>
              <a:latin typeface="游ゴシック" panose="020B0400000000000000" pitchFamily="50" charset="-128"/>
              <a:ea typeface="游ゴシック" panose="020B0400000000000000" pitchFamily="50" charset="-128"/>
            </a:endParaRPr>
          </a:p>
          <a:p>
            <a:endParaRPr lang="en-US" altLang="ja-JP" sz="1100" dirty="0" smtClean="0">
              <a:solidFill>
                <a:sysClr val="windowText" lastClr="000000"/>
              </a:solidFill>
              <a:latin typeface="游ゴシック" panose="020B0400000000000000" pitchFamily="50" charset="-128"/>
              <a:ea typeface="游ゴシック" panose="020B0400000000000000" pitchFamily="50" charset="-128"/>
            </a:endParaRPr>
          </a:p>
          <a:p>
            <a:r>
              <a:rPr kumimoji="1" lang="ja-JP" altLang="en-US" sz="1400" dirty="0" smtClean="0">
                <a:solidFill>
                  <a:sysClr val="windowText" lastClr="000000"/>
                </a:solidFill>
                <a:latin typeface="游ゴシック Medium" panose="020B0500000000000000" pitchFamily="50" charset="-128"/>
                <a:ea typeface="游ゴシック Medium" panose="020B0500000000000000" pitchFamily="50" charset="-128"/>
              </a:rPr>
              <a:t>板書が</a:t>
            </a:r>
            <a:r>
              <a:rPr lang="ja-JP" altLang="en-US" sz="1400" dirty="0" smtClean="0">
                <a:solidFill>
                  <a:sysClr val="windowText" lastClr="000000"/>
                </a:solidFill>
                <a:latin typeface="游ゴシック Medium" panose="020B0500000000000000" pitchFamily="50" charset="-128"/>
                <a:ea typeface="游ゴシック Medium" panose="020B0500000000000000" pitchFamily="50" charset="-128"/>
              </a:rPr>
              <a:t>きれ</a:t>
            </a:r>
            <a:r>
              <a:rPr lang="ja-JP" altLang="en-US" sz="1400" dirty="0">
                <a:solidFill>
                  <a:sysClr val="windowText" lastClr="000000"/>
                </a:solidFill>
                <a:latin typeface="游ゴシック Medium" panose="020B0500000000000000" pitchFamily="50" charset="-128"/>
                <a:ea typeface="游ゴシック Medium" panose="020B0500000000000000" pitchFamily="50" charset="-128"/>
              </a:rPr>
              <a:t>い</a:t>
            </a:r>
            <a:r>
              <a:rPr kumimoji="1" lang="ja-JP" altLang="en-US" sz="1400" dirty="0" smtClean="0">
                <a:solidFill>
                  <a:sysClr val="windowText" lastClr="000000"/>
                </a:solidFill>
                <a:latin typeface="游ゴシック Medium" panose="020B0500000000000000" pitchFamily="50" charset="-128"/>
                <a:ea typeface="游ゴシック Medium" panose="020B0500000000000000" pitchFamily="50" charset="-128"/>
              </a:rPr>
              <a:t>。</a:t>
            </a:r>
            <a:endParaRPr kumimoji="1" lang="en-US" altLang="ja-JP" sz="1400" dirty="0" smtClean="0">
              <a:solidFill>
                <a:sysClr val="windowText" lastClr="000000"/>
              </a:solidFill>
              <a:latin typeface="游ゴシック Medium" panose="020B0500000000000000" pitchFamily="50" charset="-128"/>
              <a:ea typeface="游ゴシック Medium" panose="020B0500000000000000" pitchFamily="50" charset="-128"/>
            </a:endParaRPr>
          </a:p>
          <a:p>
            <a:r>
              <a:rPr kumimoji="1" lang="ja-JP" altLang="en-US" sz="1400" dirty="0" smtClean="0">
                <a:solidFill>
                  <a:sysClr val="windowText" lastClr="000000"/>
                </a:solidFill>
                <a:latin typeface="游ゴシック Medium" panose="020B0500000000000000" pitchFamily="50" charset="-128"/>
                <a:ea typeface="游ゴシック Medium" panose="020B0500000000000000" pitchFamily="50" charset="-128"/>
              </a:rPr>
              <a:t>章</a:t>
            </a:r>
            <a:r>
              <a:rPr lang="ja-JP" altLang="en-US" sz="1400" dirty="0">
                <a:solidFill>
                  <a:sysClr val="windowText" lastClr="000000"/>
                </a:solidFill>
                <a:latin typeface="游ゴシック Medium" panose="020B0500000000000000" pitchFamily="50" charset="-128"/>
                <a:ea typeface="游ゴシック Medium" panose="020B0500000000000000" pitchFamily="50" charset="-128"/>
              </a:rPr>
              <a:t>・</a:t>
            </a:r>
            <a:r>
              <a:rPr kumimoji="1" lang="ja-JP" altLang="en-US" sz="1400" dirty="0" smtClean="0">
                <a:solidFill>
                  <a:sysClr val="windowText" lastClr="000000"/>
                </a:solidFill>
                <a:latin typeface="游ゴシック Medium" panose="020B0500000000000000" pitchFamily="50" charset="-128"/>
                <a:ea typeface="游ゴシック Medium" panose="020B0500000000000000" pitchFamily="50" charset="-128"/>
              </a:rPr>
              <a:t>節を示してくれるので、</a:t>
            </a:r>
            <a:endParaRPr kumimoji="1" lang="en-US" altLang="ja-JP" sz="1400" dirty="0" smtClean="0">
              <a:solidFill>
                <a:sysClr val="windowText" lastClr="000000"/>
              </a:solidFill>
              <a:latin typeface="游ゴシック Medium" panose="020B0500000000000000" pitchFamily="50" charset="-128"/>
              <a:ea typeface="游ゴシック Medium" panose="020B0500000000000000" pitchFamily="50" charset="-128"/>
            </a:endParaRPr>
          </a:p>
          <a:p>
            <a:r>
              <a:rPr kumimoji="1" lang="ja-JP" altLang="en-US" sz="1400" dirty="0" smtClean="0">
                <a:solidFill>
                  <a:sysClr val="windowText" lastClr="000000"/>
                </a:solidFill>
                <a:latin typeface="游ゴシック Medium" panose="020B0500000000000000" pitchFamily="50" charset="-128"/>
                <a:ea typeface="游ゴシック Medium" panose="020B0500000000000000" pitchFamily="50" charset="-128"/>
              </a:rPr>
              <a:t>後から見た時に分かりやすい。</a:t>
            </a:r>
            <a:endParaRPr kumimoji="1" lang="en-US" altLang="ja-JP" sz="1400" dirty="0" smtClean="0">
              <a:solidFill>
                <a:sysClr val="windowText" lastClr="000000"/>
              </a:solidFill>
              <a:latin typeface="游ゴシック Medium" panose="020B0500000000000000" pitchFamily="50" charset="-128"/>
              <a:ea typeface="游ゴシック Medium" panose="020B0500000000000000" pitchFamily="50" charset="-128"/>
            </a:endParaRPr>
          </a:p>
          <a:p>
            <a:r>
              <a:rPr kumimoji="1" lang="ja-JP" altLang="en-US" sz="1400" dirty="0" smtClean="0">
                <a:solidFill>
                  <a:sysClr val="windowText" lastClr="000000"/>
                </a:solidFill>
                <a:latin typeface="游ゴシック Medium" panose="020B0500000000000000" pitchFamily="50" charset="-128"/>
                <a:ea typeface="游ゴシック Medium" panose="020B0500000000000000" pitchFamily="50" charset="-128"/>
              </a:rPr>
              <a:t>解説付きの回答が配られる。</a:t>
            </a:r>
            <a:endParaRPr kumimoji="1" lang="en-US" altLang="ja-JP" sz="1400" dirty="0" smtClean="0">
              <a:solidFill>
                <a:sysClr val="windowText" lastClr="000000"/>
              </a:solidFill>
              <a:latin typeface="游ゴシック Medium" panose="020B0500000000000000" pitchFamily="50" charset="-128"/>
              <a:ea typeface="游ゴシック Medium" panose="020B0500000000000000" pitchFamily="50" charset="-128"/>
            </a:endParaRPr>
          </a:p>
          <a:p>
            <a:r>
              <a:rPr lang="ja-JP" altLang="en-US" sz="1400" dirty="0" smtClean="0">
                <a:solidFill>
                  <a:sysClr val="windowText" lastClr="000000"/>
                </a:solidFill>
                <a:latin typeface="游ゴシック Medium" panose="020B0500000000000000" pitchFamily="50" charset="-128"/>
                <a:ea typeface="游ゴシック Medium" panose="020B0500000000000000" pitchFamily="50" charset="-128"/>
              </a:rPr>
              <a:t>演習科目ではない授業でも</a:t>
            </a:r>
            <a:endParaRPr lang="en-US" altLang="ja-JP" sz="1400" dirty="0" smtClean="0">
              <a:solidFill>
                <a:sysClr val="windowText" lastClr="000000"/>
              </a:solidFill>
              <a:latin typeface="游ゴシック Medium" panose="020B0500000000000000" pitchFamily="50" charset="-128"/>
              <a:ea typeface="游ゴシック Medium" panose="020B0500000000000000" pitchFamily="50" charset="-128"/>
            </a:endParaRPr>
          </a:p>
          <a:p>
            <a:r>
              <a:rPr lang="ja-JP" altLang="en-US" sz="1400" dirty="0" smtClean="0">
                <a:solidFill>
                  <a:sysClr val="windowText" lastClr="000000"/>
                </a:solidFill>
                <a:latin typeface="游ゴシック Medium" panose="020B0500000000000000" pitchFamily="50" charset="-128"/>
                <a:ea typeface="游ゴシック Medium" panose="020B0500000000000000" pitchFamily="50" charset="-128"/>
              </a:rPr>
              <a:t>演習がある。</a:t>
            </a:r>
            <a:endParaRPr kumimoji="1" lang="ja-JP" altLang="en-US" sz="1400" dirty="0">
              <a:solidFill>
                <a:sysClr val="windowText" lastClr="000000"/>
              </a:solidFill>
              <a:latin typeface="游ゴシック Medium" panose="020B0500000000000000" pitchFamily="50" charset="-128"/>
              <a:ea typeface="游ゴシック Medium" panose="020B0500000000000000" pitchFamily="50" charset="-128"/>
            </a:endParaRPr>
          </a:p>
        </p:txBody>
      </p:sp>
      <p:sp>
        <p:nvSpPr>
          <p:cNvPr id="16" name="正方形/長方形 15"/>
          <p:cNvSpPr/>
          <p:nvPr/>
        </p:nvSpPr>
        <p:spPr>
          <a:xfrm>
            <a:off x="8435247" y="860230"/>
            <a:ext cx="2520001" cy="1247164"/>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ysClr val="windowText" lastClr="000000"/>
                </a:solidFill>
                <a:latin typeface="Yu Gothic UI" panose="020B0500000000000000" pitchFamily="50" charset="-128"/>
                <a:ea typeface="Yu Gothic UI" panose="020B0500000000000000" pitchFamily="50" charset="-128"/>
              </a:rPr>
              <a:t>▷化学基礎・平衡論</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(2018</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まで</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a:t>
            </a:r>
            <a:endParaRPr kumimoji="1"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kumimoji="1" lang="ja-JP" altLang="en-US" sz="1400" dirty="0" smtClean="0">
                <a:solidFill>
                  <a:sysClr val="windowText" lastClr="000000"/>
                </a:solidFill>
                <a:latin typeface="Yu Gothic UI" panose="020B0500000000000000" pitchFamily="50" charset="-128"/>
                <a:ea typeface="Yu Gothic UI" panose="020B0500000000000000" pitchFamily="50" charset="-128"/>
              </a:rPr>
              <a:t>▶履修人数：</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およそ</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40</a:t>
            </a:r>
            <a:r>
              <a:rPr kumimoji="1" lang="ja-JP" altLang="en-US" sz="1400" dirty="0" smtClean="0">
                <a:solidFill>
                  <a:sysClr val="windowText" lastClr="000000"/>
                </a:solidFill>
                <a:latin typeface="Yu Gothic UI" panose="020B0500000000000000" pitchFamily="50" charset="-128"/>
                <a:ea typeface="Yu Gothic UI" panose="020B0500000000000000" pitchFamily="50" charset="-128"/>
              </a:rPr>
              <a:t>人</a:t>
            </a:r>
            <a:endParaRPr kumimoji="1"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lang="ja-JP" altLang="en-US" sz="1400" dirty="0" smtClean="0">
                <a:solidFill>
                  <a:sysClr val="windowText" lastClr="000000"/>
                </a:solidFill>
                <a:latin typeface="Yu Gothic UI" panose="020B0500000000000000" pitchFamily="50" charset="-128"/>
                <a:ea typeface="Yu Gothic UI" panose="020B0500000000000000" pitchFamily="50" charset="-128"/>
              </a:rPr>
              <a:t>▶対象年次：</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1</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年次</a:t>
            </a:r>
            <a:endParaRPr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lang="ja-JP" altLang="en-US" sz="1400" dirty="0" smtClean="0">
                <a:solidFill>
                  <a:sysClr val="windowText" lastClr="000000"/>
                </a:solidFill>
                <a:latin typeface="Yu Gothic UI" panose="020B0500000000000000" pitchFamily="50" charset="-128"/>
                <a:ea typeface="Yu Gothic UI" panose="020B0500000000000000" pitchFamily="50" charset="-128"/>
              </a:rPr>
              <a:t>▶板書（</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プリント）</a:t>
            </a:r>
            <a:endParaRPr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kumimoji="1" lang="ja-JP" altLang="en-US" sz="1400" dirty="0" smtClean="0">
                <a:solidFill>
                  <a:sysClr val="windowText" lastClr="000000"/>
                </a:solidFill>
                <a:latin typeface="Yu Gothic UI" panose="020B0500000000000000" pitchFamily="50" charset="-128"/>
                <a:ea typeface="Yu Gothic UI" panose="020B0500000000000000" pitchFamily="50" charset="-128"/>
              </a:rPr>
              <a:t>▶</a:t>
            </a:r>
            <a:r>
              <a:rPr kumimoji="1" lang="ja-JP" altLang="en-US" sz="1200" dirty="0" smtClean="0">
                <a:solidFill>
                  <a:sysClr val="windowText" lastClr="000000"/>
                </a:solidFill>
                <a:latin typeface="Yu Gothic UI" panose="020B0500000000000000" pitchFamily="50" charset="-128"/>
                <a:ea typeface="Yu Gothic UI" panose="020B0500000000000000" pitchFamily="50" charset="-128"/>
              </a:rPr>
              <a:t>どちらかというと</a:t>
            </a:r>
            <a:r>
              <a:rPr kumimoji="1" lang="ja-JP" altLang="en-US" sz="1400" dirty="0" smtClean="0">
                <a:solidFill>
                  <a:sysClr val="windowText" lastClr="000000"/>
                </a:solidFill>
                <a:latin typeface="Yu Gothic UI" panose="020B0500000000000000" pitchFamily="50" charset="-128"/>
                <a:ea typeface="Yu Gothic UI" panose="020B0500000000000000" pitchFamily="50" charset="-128"/>
              </a:rPr>
              <a:t>　基礎</a:t>
            </a:r>
            <a:endParaRPr kumimoji="1" lang="en-US" altLang="ja-JP" sz="1400"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49" name="正方形/長方形 48"/>
          <p:cNvSpPr/>
          <p:nvPr/>
        </p:nvSpPr>
        <p:spPr>
          <a:xfrm>
            <a:off x="5698450" y="3726600"/>
            <a:ext cx="2584895" cy="18594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ysClr val="windowText" lastClr="000000"/>
                </a:solidFill>
                <a:latin typeface="Yu Gothic UI" panose="020B0500000000000000" pitchFamily="50" charset="-128"/>
                <a:ea typeface="Yu Gothic UI" panose="020B0500000000000000" pitchFamily="50" charset="-128"/>
              </a:rPr>
              <a:t>板書</a:t>
            </a:r>
            <a:r>
              <a:rPr kumimoji="1" lang="ja-JP" altLang="en-US" dirty="0" smtClean="0">
                <a:solidFill>
                  <a:sysClr val="windowText" lastClr="000000"/>
                </a:solidFill>
                <a:latin typeface="Yu Gothic UI" panose="020B0500000000000000" pitchFamily="50" charset="-128"/>
                <a:ea typeface="Yu Gothic UI" panose="020B0500000000000000" pitchFamily="50" charset="-128"/>
              </a:rPr>
              <a:t>例</a:t>
            </a:r>
            <a:endParaRPr kumimoji="1" lang="en-US" altLang="ja-JP" dirty="0" smtClean="0">
              <a:solidFill>
                <a:sysClr val="windowText" lastClr="000000"/>
              </a:solidFill>
              <a:latin typeface="Yu Gothic UI" panose="020B0500000000000000" pitchFamily="50" charset="-128"/>
              <a:ea typeface="Yu Gothic UI" panose="020B0500000000000000" pitchFamily="50" charset="-128"/>
            </a:endParaRPr>
          </a:p>
          <a:p>
            <a:r>
              <a:rPr lang="ja-JP" altLang="en-US" sz="1200" dirty="0">
                <a:solidFill>
                  <a:sysClr val="windowText" lastClr="000000"/>
                </a:solidFill>
                <a:latin typeface="Yu Gothic UI" panose="020B0500000000000000" pitchFamily="50" charset="-128"/>
                <a:ea typeface="Yu Gothic UI" panose="020B0500000000000000" pitchFamily="50" charset="-128"/>
              </a:rPr>
              <a:t>次頁</a:t>
            </a:r>
            <a:endParaRPr lang="en-US" altLang="ja-JP" sz="1200"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62" name="正方形/長方形 61"/>
          <p:cNvSpPr/>
          <p:nvPr/>
        </p:nvSpPr>
        <p:spPr>
          <a:xfrm>
            <a:off x="418641" y="621480"/>
            <a:ext cx="1440000" cy="216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ysClr val="windowText" lastClr="000000"/>
                </a:solidFill>
                <a:latin typeface="Yu Gothic UI" panose="020B0500000000000000" pitchFamily="50" charset="-128"/>
                <a:ea typeface="Yu Gothic UI" panose="020B0500000000000000" pitchFamily="50" charset="-128"/>
              </a:rPr>
              <a:t>全</a:t>
            </a:r>
            <a:r>
              <a:rPr lang="en-US" altLang="ja-JP" sz="1100" dirty="0" smtClean="0">
                <a:solidFill>
                  <a:sysClr val="windowText" lastClr="000000"/>
                </a:solidFill>
                <a:latin typeface="Yu Gothic UI" panose="020B0500000000000000" pitchFamily="50" charset="-128"/>
                <a:ea typeface="Yu Gothic UI" panose="020B0500000000000000" pitchFamily="50" charset="-128"/>
              </a:rPr>
              <a:t>15</a:t>
            </a:r>
            <a:r>
              <a:rPr lang="ja-JP" altLang="en-US" sz="1100" dirty="0">
                <a:solidFill>
                  <a:sysClr val="windowText" lastClr="000000"/>
                </a:solidFill>
                <a:latin typeface="Yu Gothic UI" panose="020B0500000000000000" pitchFamily="50" charset="-128"/>
                <a:ea typeface="Yu Gothic UI" panose="020B0500000000000000" pitchFamily="50" charset="-128"/>
              </a:rPr>
              <a:t>回</a:t>
            </a:r>
            <a:r>
              <a:rPr lang="ja-JP" altLang="en-US" sz="1100" dirty="0" smtClean="0">
                <a:solidFill>
                  <a:sysClr val="windowText" lastClr="000000"/>
                </a:solidFill>
                <a:latin typeface="Yu Gothic UI" panose="020B0500000000000000" pitchFamily="50" charset="-128"/>
                <a:ea typeface="Yu Gothic UI" panose="020B0500000000000000" pitchFamily="50" charset="-128"/>
              </a:rPr>
              <a:t>の</a:t>
            </a:r>
            <a:r>
              <a:rPr lang="ja-JP" altLang="en-US" sz="1100" dirty="0">
                <a:solidFill>
                  <a:sysClr val="windowText" lastClr="000000"/>
                </a:solidFill>
                <a:latin typeface="Yu Gothic UI" panose="020B0500000000000000" pitchFamily="50" charset="-128"/>
                <a:ea typeface="Yu Gothic UI" panose="020B0500000000000000" pitchFamily="50" charset="-128"/>
              </a:rPr>
              <a:t>流</a:t>
            </a:r>
            <a:r>
              <a:rPr lang="ja-JP" altLang="en-US" sz="1100" dirty="0" smtClean="0">
                <a:solidFill>
                  <a:sysClr val="windowText" lastClr="000000"/>
                </a:solidFill>
                <a:latin typeface="Yu Gothic UI" panose="020B0500000000000000" pitchFamily="50" charset="-128"/>
                <a:ea typeface="Yu Gothic UI" panose="020B0500000000000000" pitchFamily="50" charset="-128"/>
              </a:rPr>
              <a:t>れ</a:t>
            </a:r>
            <a:endParaRPr kumimoji="1" lang="en-US" altLang="ja-JP" sz="1100"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63" name="正方形/長方形 62"/>
          <p:cNvSpPr/>
          <p:nvPr/>
        </p:nvSpPr>
        <p:spPr>
          <a:xfrm>
            <a:off x="418641" y="1720534"/>
            <a:ext cx="1440000" cy="216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ysClr val="windowText" lastClr="000000"/>
                </a:solidFill>
                <a:latin typeface="Yu Gothic UI" panose="020B0500000000000000" pitchFamily="50" charset="-128"/>
                <a:ea typeface="Yu Gothic UI" panose="020B0500000000000000" pitchFamily="50" charset="-128"/>
              </a:rPr>
              <a:t>授業</a:t>
            </a:r>
            <a:r>
              <a:rPr lang="en-US" altLang="ja-JP" sz="1100" dirty="0" smtClean="0">
                <a:solidFill>
                  <a:sysClr val="windowText" lastClr="000000"/>
                </a:solidFill>
                <a:latin typeface="Yu Gothic UI" panose="020B0500000000000000" pitchFamily="50" charset="-128"/>
                <a:ea typeface="Yu Gothic UI" panose="020B0500000000000000" pitchFamily="50" charset="-128"/>
              </a:rPr>
              <a:t>1</a:t>
            </a:r>
            <a:r>
              <a:rPr lang="ja-JP" altLang="en-US" sz="1100" smtClean="0">
                <a:solidFill>
                  <a:sysClr val="windowText" lastClr="000000"/>
                </a:solidFill>
                <a:latin typeface="Yu Gothic UI" panose="020B0500000000000000" pitchFamily="50" charset="-128"/>
                <a:ea typeface="Yu Gothic UI" panose="020B0500000000000000" pitchFamily="50" charset="-128"/>
              </a:rPr>
              <a:t>コマの</a:t>
            </a:r>
            <a:r>
              <a:rPr lang="ja-JP" altLang="en-US" sz="1100" dirty="0">
                <a:solidFill>
                  <a:sysClr val="windowText" lastClr="000000"/>
                </a:solidFill>
                <a:latin typeface="Yu Gothic UI" panose="020B0500000000000000" pitchFamily="50" charset="-128"/>
                <a:ea typeface="Yu Gothic UI" panose="020B0500000000000000" pitchFamily="50" charset="-128"/>
              </a:rPr>
              <a:t>流</a:t>
            </a:r>
            <a:r>
              <a:rPr lang="ja-JP" altLang="en-US" sz="1100" dirty="0" smtClean="0">
                <a:solidFill>
                  <a:sysClr val="windowText" lastClr="000000"/>
                </a:solidFill>
                <a:latin typeface="Yu Gothic UI" panose="020B0500000000000000" pitchFamily="50" charset="-128"/>
                <a:ea typeface="Yu Gothic UI" panose="020B0500000000000000" pitchFamily="50" charset="-128"/>
              </a:rPr>
              <a:t>れ</a:t>
            </a:r>
            <a:endParaRPr kumimoji="1" lang="en-US" altLang="ja-JP" sz="1100"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25" name="正方形/長方形 24"/>
          <p:cNvSpPr/>
          <p:nvPr/>
        </p:nvSpPr>
        <p:spPr>
          <a:xfrm>
            <a:off x="8441781" y="3497879"/>
            <a:ext cx="2520002" cy="612000"/>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ysClr val="windowText" lastClr="000000"/>
                </a:solidFill>
                <a:latin typeface="Yu Gothic UI" panose="020B0500000000000000" pitchFamily="50" charset="-128"/>
                <a:ea typeface="Yu Gothic UI" panose="020B0500000000000000" pitchFamily="50" charset="-128"/>
              </a:rPr>
              <a:t>伏見 千尋 </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ふしみ・ちひろ</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a:t>
            </a:r>
            <a:r>
              <a:rPr lang="ja-JP" altLang="en-US" sz="1400" dirty="0">
                <a:solidFill>
                  <a:sysClr val="windowText" lastClr="000000"/>
                </a:solidFill>
                <a:latin typeface="Yu Gothic UI" panose="020B0500000000000000" pitchFamily="50" charset="-128"/>
                <a:ea typeface="Yu Gothic UI" panose="020B0500000000000000" pitchFamily="50" charset="-128"/>
              </a:rPr>
              <a:t> </a:t>
            </a:r>
            <a:r>
              <a:rPr kumimoji="1" lang="ja-JP" altLang="en-US" sz="1400" dirty="0" smtClean="0">
                <a:solidFill>
                  <a:sysClr val="windowText" lastClr="000000"/>
                </a:solidFill>
                <a:latin typeface="Yu Gothic UI" panose="020B0500000000000000" pitchFamily="50" charset="-128"/>
                <a:ea typeface="Yu Gothic UI" panose="020B0500000000000000" pitchFamily="50" charset="-128"/>
              </a:rPr>
              <a:t>先生</a:t>
            </a:r>
            <a:endParaRPr kumimoji="1"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lang="ja-JP" altLang="en-US" sz="1400" dirty="0">
                <a:solidFill>
                  <a:sysClr val="windowText" lastClr="000000"/>
                </a:solidFill>
                <a:latin typeface="Yu Gothic UI" panose="020B0500000000000000" pitchFamily="50" charset="-128"/>
                <a:ea typeface="Yu Gothic UI" panose="020B0500000000000000" pitchFamily="50" charset="-128"/>
              </a:rPr>
              <a:t>化学システム工学科</a:t>
            </a:r>
            <a:endParaRPr kumimoji="1" lang="en-US" altLang="ja-JP" sz="1400"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31" name="正方形/長方形 30"/>
          <p:cNvSpPr/>
          <p:nvPr/>
        </p:nvSpPr>
        <p:spPr>
          <a:xfrm>
            <a:off x="4010140" y="5717754"/>
            <a:ext cx="4273205" cy="235386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ysClr val="windowText" lastClr="000000"/>
                </a:solidFill>
                <a:latin typeface="Yu Gothic UI" panose="020B0500000000000000" pitchFamily="50" charset="-128"/>
                <a:ea typeface="Yu Gothic UI" panose="020B0500000000000000" pitchFamily="50" charset="-128"/>
              </a:rPr>
              <a:t>☝ テキストを一冊 固定にするけれど・・・</a:t>
            </a:r>
            <a:endParaRPr lang="en-US" altLang="ja-JP" dirty="0" smtClean="0">
              <a:solidFill>
                <a:sysClr val="windowText" lastClr="000000"/>
              </a:solidFill>
              <a:latin typeface="Yu Gothic UI" panose="020B0500000000000000" pitchFamily="50" charset="-128"/>
              <a:ea typeface="Yu Gothic UI" panose="020B0500000000000000" pitchFamily="50" charset="-128"/>
            </a:endParaRPr>
          </a:p>
          <a:p>
            <a:r>
              <a:rPr lang="ja-JP" altLang="en-US" sz="1400" dirty="0" smtClean="0">
                <a:solidFill>
                  <a:sysClr val="windowText" lastClr="000000"/>
                </a:solidFill>
                <a:latin typeface="Yu Gothic UI" panose="020B0500000000000000" pitchFamily="50" charset="-128"/>
                <a:ea typeface="Yu Gothic UI" panose="020B0500000000000000" pitchFamily="50" charset="-128"/>
              </a:rPr>
              <a:t>　</a:t>
            </a:r>
            <a:endParaRPr lang="en-US" altLang="ja-JP" sz="1400" dirty="0">
              <a:solidFill>
                <a:sysClr val="windowText" lastClr="000000"/>
              </a:solidFill>
              <a:latin typeface="Yu Gothic UI" panose="020B0500000000000000" pitchFamily="50" charset="-128"/>
              <a:ea typeface="Yu Gothic UI" panose="020B0500000000000000" pitchFamily="50" charset="-128"/>
            </a:endParaRPr>
          </a:p>
          <a:p>
            <a:r>
              <a:rPr lang="ja-JP" altLang="en-US" sz="1400" dirty="0" smtClean="0">
                <a:solidFill>
                  <a:sysClr val="windowText" lastClr="000000"/>
                </a:solidFill>
                <a:latin typeface="Yu Gothic UI" panose="020B0500000000000000" pitchFamily="50" charset="-128"/>
                <a:ea typeface="Yu Gothic UI" panose="020B0500000000000000" pitchFamily="50" charset="-128"/>
              </a:rPr>
              <a:t>　受講生</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特に</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1</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年生</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には、「大学入学以降は一つの教科書が絶対的に正しいということはない」「ただ、教科書を一冊固定してそれに沿って講義をした方がわかりやすいので、学部の講義ではそのようにしている」「</a:t>
            </a:r>
            <a:r>
              <a:rPr lang="ja-JP" altLang="en-US" sz="1400" b="1" dirty="0" smtClean="0">
                <a:solidFill>
                  <a:sysClr val="windowText" lastClr="000000"/>
                </a:solidFill>
                <a:latin typeface="Yu Gothic UI" panose="020B0500000000000000" pitchFamily="50" charset="-128"/>
                <a:ea typeface="Yu Gothic UI" panose="020B0500000000000000" pitchFamily="50" charset="-128"/>
              </a:rPr>
              <a:t>まずは、一冊の教科書を理解して、必要に応じて関連するほかの著者の教科書で理解を太くする</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ように」ということを同時に指導する。</a:t>
            </a:r>
            <a:endParaRPr lang="en-US" altLang="ja-JP" sz="1400"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33" name="正方形/長方形 32"/>
          <p:cNvSpPr/>
          <p:nvPr/>
        </p:nvSpPr>
        <p:spPr>
          <a:xfrm>
            <a:off x="418640" y="2109894"/>
            <a:ext cx="1440000" cy="216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ysClr val="windowText" lastClr="000000"/>
                </a:solidFill>
                <a:latin typeface="Yu Gothic UI" panose="020B0500000000000000" pitchFamily="50" charset="-128"/>
                <a:ea typeface="Yu Gothic UI" panose="020B0500000000000000" pitchFamily="50" charset="-128"/>
              </a:rPr>
              <a:t>化学基礎・平衡論</a:t>
            </a:r>
            <a:endParaRPr kumimoji="1" lang="en-US" altLang="ja-JP" sz="1100"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34" name="正方形/長方形 33"/>
          <p:cNvSpPr/>
          <p:nvPr/>
        </p:nvSpPr>
        <p:spPr>
          <a:xfrm>
            <a:off x="4766400" y="2109894"/>
            <a:ext cx="1440000" cy="216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ysClr val="windowText" lastClr="000000"/>
                </a:solidFill>
                <a:latin typeface="Yu Gothic UI" panose="020B0500000000000000" pitchFamily="50" charset="-128"/>
                <a:ea typeface="Yu Gothic UI" panose="020B0500000000000000" pitchFamily="50" charset="-128"/>
              </a:rPr>
              <a:t>反応工学および演習</a:t>
            </a:r>
            <a:endParaRPr kumimoji="1" lang="en-US" altLang="ja-JP" sz="1100"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35" name="正方形/長方形 34"/>
          <p:cNvSpPr/>
          <p:nvPr/>
        </p:nvSpPr>
        <p:spPr>
          <a:xfrm>
            <a:off x="4759163" y="2410690"/>
            <a:ext cx="3524182" cy="115065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ysClr val="windowText" lastClr="000000"/>
                </a:solidFill>
                <a:latin typeface="Yu Gothic UI" panose="020B0500000000000000" pitchFamily="50" charset="-128"/>
                <a:ea typeface="Yu Gothic UI" panose="020B0500000000000000" pitchFamily="50" charset="-128"/>
              </a:rPr>
              <a:t>90</a:t>
            </a:r>
            <a:r>
              <a:rPr lang="ja-JP" altLang="en-US" sz="1400" dirty="0">
                <a:solidFill>
                  <a:sysClr val="windowText" lastClr="000000"/>
                </a:solidFill>
                <a:latin typeface="Yu Gothic UI" panose="020B0500000000000000" pitchFamily="50" charset="-128"/>
                <a:ea typeface="Yu Gothic UI" panose="020B0500000000000000" pitchFamily="50" charset="-128"/>
              </a:rPr>
              <a:t>分</a:t>
            </a:r>
            <a:endParaRPr kumimoji="1"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pPr algn="ctr"/>
            <a:endParaRPr lang="en-US" altLang="ja-JP" sz="1400" dirty="0">
              <a:solidFill>
                <a:sysClr val="windowText" lastClr="000000"/>
              </a:solidFill>
              <a:latin typeface="Yu Gothic UI" panose="020B0500000000000000" pitchFamily="50" charset="-128"/>
              <a:ea typeface="Yu Gothic UI" panose="020B0500000000000000" pitchFamily="50" charset="-128"/>
            </a:endParaRPr>
          </a:p>
          <a:p>
            <a:pPr algn="ctr"/>
            <a:r>
              <a:rPr lang="ja-JP" altLang="en-US" sz="1400" b="1" dirty="0" smtClean="0">
                <a:solidFill>
                  <a:sysClr val="windowText" lastClr="000000"/>
                </a:solidFill>
                <a:latin typeface="Yu Gothic UI" panose="020B0500000000000000" pitchFamily="50" charset="-128"/>
                <a:ea typeface="Yu Gothic UI" panose="020B0500000000000000" pitchFamily="50" charset="-128"/>
              </a:rPr>
              <a:t>フル</a:t>
            </a:r>
            <a:r>
              <a:rPr kumimoji="1" lang="ja-JP" altLang="en-US" sz="1200" b="1" dirty="0" smtClean="0">
                <a:solidFill>
                  <a:sysClr val="windowText" lastClr="000000"/>
                </a:solidFill>
                <a:latin typeface="Yu Gothic UI" panose="020B0500000000000000" pitchFamily="50" charset="-128"/>
                <a:ea typeface="Yu Gothic UI" panose="020B0500000000000000" pitchFamily="50" charset="-128"/>
              </a:rPr>
              <a:t>で</a:t>
            </a:r>
            <a:r>
              <a:rPr kumimoji="1" lang="ja-JP" altLang="en-US" sz="1400" b="1" dirty="0" smtClean="0">
                <a:solidFill>
                  <a:sysClr val="windowText" lastClr="000000"/>
                </a:solidFill>
                <a:latin typeface="Yu Gothic UI" panose="020B0500000000000000" pitchFamily="50" charset="-128"/>
                <a:ea typeface="Yu Gothic UI" panose="020B0500000000000000" pitchFamily="50" charset="-128"/>
              </a:rPr>
              <a:t>講義</a:t>
            </a:r>
            <a:endParaRPr kumimoji="1" lang="en-US" altLang="ja-JP" sz="1400" b="1"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36" name="正方形/長方形 35"/>
          <p:cNvSpPr/>
          <p:nvPr/>
        </p:nvSpPr>
        <p:spPr>
          <a:xfrm>
            <a:off x="5317920" y="912093"/>
            <a:ext cx="2965425" cy="100031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ysClr val="windowText" lastClr="000000"/>
                </a:solidFill>
                <a:latin typeface="Yu Gothic UI" panose="020B0500000000000000" pitchFamily="50" charset="-128"/>
                <a:ea typeface="Yu Gothic UI" panose="020B0500000000000000" pitchFamily="50" charset="-128"/>
              </a:rPr>
              <a:t>‣ </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週に</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2</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回、</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90</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分フル</a:t>
            </a:r>
            <a:r>
              <a:rPr lang="ja-JP" altLang="en-US" sz="1400" dirty="0">
                <a:solidFill>
                  <a:sysClr val="windowText" lastClr="000000"/>
                </a:solidFill>
                <a:latin typeface="Yu Gothic UI" panose="020B0500000000000000" pitchFamily="50" charset="-128"/>
                <a:ea typeface="Yu Gothic UI" panose="020B0500000000000000" pitchFamily="50" charset="-128"/>
              </a:rPr>
              <a:t>で</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講義</a:t>
            </a:r>
            <a:endParaRPr lang="en-US" altLang="ja-JP" sz="1400" dirty="0">
              <a:solidFill>
                <a:sysClr val="windowText" lastClr="000000"/>
              </a:solidFill>
              <a:latin typeface="Yu Gothic UI" panose="020B0500000000000000" pitchFamily="50" charset="-128"/>
              <a:ea typeface="Yu Gothic UI" panose="020B0500000000000000" pitchFamily="50" charset="-128"/>
            </a:endParaRPr>
          </a:p>
          <a:p>
            <a:r>
              <a:rPr lang="ja-JP" altLang="en-US" sz="1400" dirty="0">
                <a:solidFill>
                  <a:sysClr val="windowText" lastClr="000000"/>
                </a:solidFill>
                <a:latin typeface="Yu Gothic UI" panose="020B0500000000000000" pitchFamily="50" charset="-128"/>
                <a:ea typeface="Yu Gothic UI" panose="020B0500000000000000" pitchFamily="50" charset="-128"/>
              </a:rPr>
              <a:t> </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 </a:t>
            </a:r>
            <a:r>
              <a:rPr lang="ja-JP" altLang="en-US" sz="1200" dirty="0" smtClean="0">
                <a:solidFill>
                  <a:sysClr val="windowText" lastClr="000000"/>
                </a:solidFill>
                <a:latin typeface="Yu Gothic UI" panose="020B0500000000000000" pitchFamily="50" charset="-128"/>
                <a:ea typeface="Yu Gothic UI" panose="020B0500000000000000" pitchFamily="50" charset="-128"/>
              </a:rPr>
              <a:t>うち、</a:t>
            </a:r>
            <a:r>
              <a:rPr lang="en-US" altLang="ja-JP" sz="1200" dirty="0" smtClean="0">
                <a:solidFill>
                  <a:sysClr val="windowText" lastClr="000000"/>
                </a:solidFill>
                <a:latin typeface="Yu Gothic UI" panose="020B0500000000000000" pitchFamily="50" charset="-128"/>
                <a:ea typeface="Yu Gothic UI" panose="020B0500000000000000" pitchFamily="50" charset="-128"/>
              </a:rPr>
              <a:t>1</a:t>
            </a:r>
            <a:r>
              <a:rPr lang="ja-JP" altLang="en-US" sz="1200" dirty="0" smtClean="0">
                <a:solidFill>
                  <a:sysClr val="windowText" lastClr="000000"/>
                </a:solidFill>
                <a:latin typeface="Yu Gothic UI" panose="020B0500000000000000" pitchFamily="50" charset="-128"/>
                <a:ea typeface="Yu Gothic UI" panose="020B0500000000000000" pitchFamily="50" charset="-128"/>
              </a:rPr>
              <a:t>回は演習問題を出題、解答は翌週 </a:t>
            </a:r>
            <a:endParaRPr lang="en-US" altLang="ja-JP" sz="1200" dirty="0" smtClean="0">
              <a:solidFill>
                <a:sysClr val="windowText" lastClr="000000"/>
              </a:solidFill>
              <a:latin typeface="Yu Gothic UI" panose="020B0500000000000000" pitchFamily="50" charset="-128"/>
              <a:ea typeface="Yu Gothic UI" panose="020B0500000000000000" pitchFamily="50" charset="-128"/>
            </a:endParaRPr>
          </a:p>
          <a:p>
            <a:r>
              <a:rPr lang="en-US" altLang="ja-JP" sz="1200" dirty="0">
                <a:solidFill>
                  <a:sysClr val="windowText" lastClr="000000"/>
                </a:solidFill>
                <a:latin typeface="Yu Gothic UI" panose="020B0500000000000000" pitchFamily="50" charset="-128"/>
                <a:ea typeface="Yu Gothic UI" panose="020B0500000000000000" pitchFamily="50" charset="-128"/>
              </a:rPr>
              <a:t> </a:t>
            </a:r>
            <a:r>
              <a:rPr lang="en-US" altLang="ja-JP" sz="1200" dirty="0" smtClean="0">
                <a:solidFill>
                  <a:sysClr val="windowText" lastClr="000000"/>
                </a:solidFill>
                <a:latin typeface="Yu Gothic UI" panose="020B0500000000000000" pitchFamily="50" charset="-128"/>
                <a:ea typeface="Yu Gothic UI" panose="020B0500000000000000" pitchFamily="50" charset="-128"/>
              </a:rPr>
              <a:t> </a:t>
            </a:r>
            <a:r>
              <a:rPr lang="en-US" altLang="ja-JP" sz="1200" dirty="0" err="1" smtClean="0">
                <a:solidFill>
                  <a:sysClr val="windowText" lastClr="000000"/>
                </a:solidFill>
                <a:latin typeface="Yu Gothic UI" panose="020B0500000000000000" pitchFamily="50" charset="-128"/>
                <a:ea typeface="Yu Gothic UI" panose="020B0500000000000000" pitchFamily="50" charset="-128"/>
              </a:rPr>
              <a:t>moodle</a:t>
            </a:r>
            <a:r>
              <a:rPr lang="en-US" altLang="ja-JP" sz="1200" dirty="0" smtClean="0">
                <a:solidFill>
                  <a:sysClr val="windowText" lastClr="000000"/>
                </a:solidFill>
                <a:latin typeface="Yu Gothic UI" panose="020B0500000000000000" pitchFamily="50" charset="-128"/>
                <a:ea typeface="Yu Gothic UI" panose="020B0500000000000000" pitchFamily="50" charset="-128"/>
              </a:rPr>
              <a:t> </a:t>
            </a:r>
            <a:r>
              <a:rPr lang="ja-JP" altLang="en-US" sz="1200" dirty="0" smtClean="0">
                <a:solidFill>
                  <a:sysClr val="windowText" lastClr="000000"/>
                </a:solidFill>
                <a:latin typeface="Yu Gothic UI" panose="020B0500000000000000" pitchFamily="50" charset="-128"/>
                <a:ea typeface="Yu Gothic UI" panose="020B0500000000000000" pitchFamily="50" charset="-128"/>
              </a:rPr>
              <a:t>に </a:t>
            </a:r>
            <a:r>
              <a:rPr lang="en-US" altLang="ja-JP" sz="1200" dirty="0" smtClean="0">
                <a:solidFill>
                  <a:sysClr val="windowText" lastClr="000000"/>
                </a:solidFill>
                <a:latin typeface="Yu Gothic UI" panose="020B0500000000000000" pitchFamily="50" charset="-128"/>
                <a:ea typeface="Yu Gothic UI" panose="020B0500000000000000" pitchFamily="50" charset="-128"/>
              </a:rPr>
              <a:t>pdf </a:t>
            </a:r>
            <a:r>
              <a:rPr lang="ja-JP" altLang="en-US" sz="1200" dirty="0" smtClean="0">
                <a:solidFill>
                  <a:sysClr val="windowText" lastClr="000000"/>
                </a:solidFill>
                <a:latin typeface="Yu Gothic UI" panose="020B0500000000000000" pitchFamily="50" charset="-128"/>
                <a:ea typeface="Yu Gothic UI" panose="020B0500000000000000" pitchFamily="50" charset="-128"/>
              </a:rPr>
              <a:t>でアップロード、学生は自己</a:t>
            </a:r>
            <a:endParaRPr lang="en-US" altLang="ja-JP" sz="1200" dirty="0" smtClean="0">
              <a:solidFill>
                <a:sysClr val="windowText" lastClr="000000"/>
              </a:solidFill>
              <a:latin typeface="Yu Gothic UI" panose="020B0500000000000000" pitchFamily="50" charset="-128"/>
              <a:ea typeface="Yu Gothic UI" panose="020B0500000000000000" pitchFamily="50" charset="-128"/>
            </a:endParaRPr>
          </a:p>
          <a:p>
            <a:r>
              <a:rPr lang="en-US" altLang="ja-JP" sz="1200" dirty="0">
                <a:solidFill>
                  <a:sysClr val="windowText" lastClr="000000"/>
                </a:solidFill>
                <a:latin typeface="Yu Gothic UI" panose="020B0500000000000000" pitchFamily="50" charset="-128"/>
                <a:ea typeface="Yu Gothic UI" panose="020B0500000000000000" pitchFamily="50" charset="-128"/>
              </a:rPr>
              <a:t> </a:t>
            </a:r>
            <a:r>
              <a:rPr lang="en-US" altLang="ja-JP" sz="1200" dirty="0" smtClean="0">
                <a:solidFill>
                  <a:sysClr val="windowText" lastClr="000000"/>
                </a:solidFill>
                <a:latin typeface="Yu Gothic UI" panose="020B0500000000000000" pitchFamily="50" charset="-128"/>
                <a:ea typeface="Yu Gothic UI" panose="020B0500000000000000" pitchFamily="50" charset="-128"/>
              </a:rPr>
              <a:t> </a:t>
            </a:r>
            <a:r>
              <a:rPr lang="ja-JP" altLang="en-US" sz="1200" dirty="0" smtClean="0">
                <a:solidFill>
                  <a:sysClr val="windowText" lastClr="000000"/>
                </a:solidFill>
                <a:latin typeface="Yu Gothic UI" panose="020B0500000000000000" pitchFamily="50" charset="-128"/>
                <a:ea typeface="Yu Gothic UI" panose="020B0500000000000000" pitchFamily="50" charset="-128"/>
              </a:rPr>
              <a:t>採点および自習。</a:t>
            </a:r>
            <a:endParaRPr lang="en-US" altLang="ja-JP" sz="1200" dirty="0" smtClean="0">
              <a:solidFill>
                <a:sysClr val="windowText" lastClr="000000"/>
              </a:solidFill>
              <a:latin typeface="Yu Gothic UI" panose="020B0500000000000000" pitchFamily="50" charset="-128"/>
              <a:ea typeface="Yu Gothic UI" panose="020B0500000000000000" pitchFamily="50" charset="-128"/>
            </a:endParaRPr>
          </a:p>
        </p:txBody>
      </p:sp>
      <p:cxnSp>
        <p:nvCxnSpPr>
          <p:cNvPr id="18" name="カギ線コネクタ 17"/>
          <p:cNvCxnSpPr>
            <a:stCxn id="36" idx="2"/>
            <a:endCxn id="35" idx="0"/>
          </p:cNvCxnSpPr>
          <p:nvPr/>
        </p:nvCxnSpPr>
        <p:spPr>
          <a:xfrm rot="5400000">
            <a:off x="6411801" y="2021857"/>
            <a:ext cx="498287" cy="279379"/>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8441782" y="2180746"/>
            <a:ext cx="2520001" cy="1247164"/>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ysClr val="windowText" lastClr="000000"/>
                </a:solidFill>
                <a:latin typeface="Yu Gothic UI" panose="020B0500000000000000" pitchFamily="50" charset="-128"/>
                <a:ea typeface="Yu Gothic UI" panose="020B0500000000000000" pitchFamily="50" charset="-128"/>
              </a:rPr>
              <a:t>▷反応工学</a:t>
            </a:r>
            <a:r>
              <a:rPr lang="ja-JP" altLang="en-US" sz="1100" dirty="0" smtClean="0">
                <a:solidFill>
                  <a:sysClr val="windowText" lastClr="000000"/>
                </a:solidFill>
                <a:latin typeface="Yu Gothic UI" panose="020B0500000000000000" pitchFamily="50" charset="-128"/>
                <a:ea typeface="Yu Gothic UI" panose="020B0500000000000000" pitchFamily="50" charset="-128"/>
              </a:rPr>
              <a:t>及び</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演習</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(2019</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か</a:t>
            </a:r>
            <a:r>
              <a:rPr lang="ja-JP" altLang="en-US" sz="1400" dirty="0">
                <a:solidFill>
                  <a:sysClr val="windowText" lastClr="000000"/>
                </a:solidFill>
                <a:latin typeface="Yu Gothic UI" panose="020B0500000000000000" pitchFamily="50" charset="-128"/>
                <a:ea typeface="Yu Gothic UI" panose="020B0500000000000000" pitchFamily="50" charset="-128"/>
              </a:rPr>
              <a:t>ら</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a:t>
            </a:r>
            <a:endParaRPr kumimoji="1"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kumimoji="1" lang="ja-JP" altLang="en-US" sz="1400" dirty="0" smtClean="0">
                <a:solidFill>
                  <a:sysClr val="windowText" lastClr="000000"/>
                </a:solidFill>
                <a:latin typeface="Yu Gothic UI" panose="020B0500000000000000" pitchFamily="50" charset="-128"/>
                <a:ea typeface="Yu Gothic UI" panose="020B0500000000000000" pitchFamily="50" charset="-128"/>
              </a:rPr>
              <a:t>▶履修人数：</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およそ</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40</a:t>
            </a:r>
            <a:r>
              <a:rPr kumimoji="1" lang="ja-JP" altLang="en-US" sz="1400" dirty="0" smtClean="0">
                <a:solidFill>
                  <a:sysClr val="windowText" lastClr="000000"/>
                </a:solidFill>
                <a:latin typeface="Yu Gothic UI" panose="020B0500000000000000" pitchFamily="50" charset="-128"/>
                <a:ea typeface="Yu Gothic UI" panose="020B0500000000000000" pitchFamily="50" charset="-128"/>
              </a:rPr>
              <a:t>人</a:t>
            </a:r>
            <a:endParaRPr kumimoji="1"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lang="ja-JP" altLang="en-US" sz="1400" dirty="0" smtClean="0">
                <a:solidFill>
                  <a:sysClr val="windowText" lastClr="000000"/>
                </a:solidFill>
                <a:latin typeface="Yu Gothic UI" panose="020B0500000000000000" pitchFamily="50" charset="-128"/>
                <a:ea typeface="Yu Gothic UI" panose="020B0500000000000000" pitchFamily="50" charset="-128"/>
              </a:rPr>
              <a:t>▶対象年次：</a:t>
            </a:r>
            <a:r>
              <a:rPr lang="en-US" altLang="ja-JP" sz="1400" dirty="0">
                <a:solidFill>
                  <a:sysClr val="windowText" lastClr="000000"/>
                </a:solidFill>
                <a:latin typeface="Yu Gothic UI" panose="020B0500000000000000" pitchFamily="50" charset="-128"/>
                <a:ea typeface="Yu Gothic UI" panose="020B0500000000000000" pitchFamily="50" charset="-128"/>
              </a:rPr>
              <a:t>3</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年次</a:t>
            </a:r>
            <a:endParaRPr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lang="ja-JP" altLang="en-US" sz="1400" dirty="0" smtClean="0">
                <a:solidFill>
                  <a:sysClr val="windowText" lastClr="000000"/>
                </a:solidFill>
                <a:latin typeface="Yu Gothic UI" panose="020B0500000000000000" pitchFamily="50" charset="-128"/>
                <a:ea typeface="Yu Gothic UI" panose="020B0500000000000000" pitchFamily="50" charset="-128"/>
              </a:rPr>
              <a:t>▶板書（</a:t>
            </a:r>
            <a:r>
              <a:rPr lang="en-US" altLang="ja-JP" sz="1400" dirty="0" smtClean="0">
                <a:solidFill>
                  <a:sysClr val="windowText" lastClr="000000"/>
                </a:solidFill>
                <a:latin typeface="Yu Gothic UI" panose="020B0500000000000000" pitchFamily="50" charset="-128"/>
                <a:ea typeface="Yu Gothic UI" panose="020B0500000000000000" pitchFamily="50" charset="-128"/>
              </a:rPr>
              <a:t>+</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プリント）</a:t>
            </a:r>
            <a:endParaRPr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kumimoji="1" lang="ja-JP" altLang="en-US" sz="1400" dirty="0" smtClean="0">
                <a:solidFill>
                  <a:sysClr val="windowText" lastClr="000000"/>
                </a:solidFill>
                <a:latin typeface="Yu Gothic UI" panose="020B0500000000000000" pitchFamily="50" charset="-128"/>
                <a:ea typeface="Yu Gothic UI" panose="020B0500000000000000" pitchFamily="50" charset="-128"/>
              </a:rPr>
              <a:t>▶</a:t>
            </a:r>
            <a:r>
              <a:rPr kumimoji="1" lang="ja-JP" altLang="en-US" sz="1200" dirty="0" smtClean="0">
                <a:solidFill>
                  <a:sysClr val="windowText" lastClr="000000"/>
                </a:solidFill>
                <a:latin typeface="Yu Gothic UI" panose="020B0500000000000000" pitchFamily="50" charset="-128"/>
                <a:ea typeface="Yu Gothic UI" panose="020B0500000000000000" pitchFamily="50" charset="-128"/>
              </a:rPr>
              <a:t>どちらかというと</a:t>
            </a:r>
            <a:r>
              <a:rPr kumimoji="1" lang="ja-JP" altLang="en-US" sz="1400" dirty="0" smtClean="0">
                <a:solidFill>
                  <a:sysClr val="windowText" lastClr="000000"/>
                </a:solidFill>
                <a:latin typeface="Yu Gothic UI" panose="020B0500000000000000" pitchFamily="50" charset="-128"/>
                <a:ea typeface="Yu Gothic UI" panose="020B0500000000000000" pitchFamily="50" charset="-128"/>
              </a:rPr>
              <a:t>　基礎</a:t>
            </a:r>
            <a:endParaRPr kumimoji="1" lang="en-US" altLang="ja-JP" sz="1400"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32" name="正方形/長方形 31"/>
          <p:cNvSpPr/>
          <p:nvPr/>
        </p:nvSpPr>
        <p:spPr>
          <a:xfrm>
            <a:off x="3797534" y="3830265"/>
            <a:ext cx="1852949" cy="71805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ysClr val="windowText" lastClr="000000"/>
                </a:solidFill>
                <a:latin typeface="Yu Gothic UI" panose="020B0500000000000000" pitchFamily="50" charset="-128"/>
                <a:ea typeface="Yu Gothic UI" panose="020B0500000000000000" pitchFamily="50" charset="-128"/>
              </a:rPr>
              <a:t>‣</a:t>
            </a:r>
            <a:r>
              <a:rPr lang="ja-JP" altLang="en-US" sz="1400" dirty="0">
                <a:solidFill>
                  <a:sysClr val="windowText" lastClr="000000"/>
                </a:solidFill>
                <a:latin typeface="Yu Gothic UI" panose="020B0500000000000000" pitchFamily="50" charset="-128"/>
                <a:ea typeface="Yu Gothic UI" panose="020B0500000000000000" pitchFamily="50" charset="-128"/>
              </a:rPr>
              <a:t> </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最後列の学生に</a:t>
            </a:r>
            <a:endParaRPr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lang="ja-JP" altLang="en-US" sz="1400" dirty="0" smtClean="0">
                <a:solidFill>
                  <a:sysClr val="windowText" lastClr="000000"/>
                </a:solidFill>
                <a:latin typeface="Yu Gothic UI" panose="020B0500000000000000" pitchFamily="50" charset="-128"/>
                <a:ea typeface="Yu Gothic UI" panose="020B0500000000000000" pitchFamily="50" charset="-128"/>
              </a:rPr>
              <a:t>　話しかけるように講義</a:t>
            </a:r>
            <a:endParaRPr lang="en-US" altLang="ja-JP" sz="1400"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50" name="正方形/長方形 49"/>
          <p:cNvSpPr/>
          <p:nvPr/>
        </p:nvSpPr>
        <p:spPr>
          <a:xfrm>
            <a:off x="424989" y="3731375"/>
            <a:ext cx="3329647" cy="25170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ysClr val="windowText" lastClr="000000"/>
                </a:solidFill>
                <a:latin typeface="Yu Gothic UI" panose="020B0500000000000000" pitchFamily="50" charset="-128"/>
                <a:ea typeface="Yu Gothic UI" panose="020B0500000000000000" pitchFamily="50" charset="-128"/>
              </a:rPr>
              <a:t>☝ </a:t>
            </a:r>
            <a:r>
              <a:rPr kumimoji="1" lang="ja-JP" altLang="en-US" sz="1600" dirty="0" smtClean="0">
                <a:solidFill>
                  <a:sysClr val="windowText" lastClr="000000"/>
                </a:solidFill>
                <a:latin typeface="Yu Gothic UI" panose="020B0500000000000000" pitchFamily="50" charset="-128"/>
                <a:ea typeface="Yu Gothic UI" panose="020B0500000000000000" pitchFamily="50" charset="-128"/>
              </a:rPr>
              <a:t>とにかく</a:t>
            </a:r>
            <a:r>
              <a:rPr kumimoji="1" lang="ja-JP" altLang="en-US" dirty="0" smtClean="0">
                <a:solidFill>
                  <a:sysClr val="windowText" lastClr="000000"/>
                </a:solidFill>
                <a:latin typeface="Yu Gothic UI" panose="020B0500000000000000" pitchFamily="50" charset="-128"/>
                <a:ea typeface="Yu Gothic UI" panose="020B0500000000000000" pitchFamily="50" charset="-128"/>
              </a:rPr>
              <a:t>手</a:t>
            </a:r>
            <a:r>
              <a:rPr kumimoji="1" lang="ja-JP" altLang="en-US" sz="1600" dirty="0" smtClean="0">
                <a:solidFill>
                  <a:sysClr val="windowText" lastClr="000000"/>
                </a:solidFill>
                <a:latin typeface="Yu Gothic UI" panose="020B0500000000000000" pitchFamily="50" charset="-128"/>
                <a:ea typeface="Yu Gothic UI" panose="020B0500000000000000" pitchFamily="50" charset="-128"/>
              </a:rPr>
              <a:t>を</a:t>
            </a:r>
            <a:r>
              <a:rPr kumimoji="1" lang="ja-JP" altLang="en-US" dirty="0" smtClean="0">
                <a:solidFill>
                  <a:sysClr val="windowText" lastClr="000000"/>
                </a:solidFill>
                <a:latin typeface="Yu Gothic UI" panose="020B0500000000000000" pitchFamily="50" charset="-128"/>
                <a:ea typeface="Yu Gothic UI" panose="020B0500000000000000" pitchFamily="50" charset="-128"/>
              </a:rPr>
              <a:t>動かす</a:t>
            </a:r>
            <a:endParaRPr lang="en-US" altLang="ja-JP" sz="1600" dirty="0" smtClean="0">
              <a:solidFill>
                <a:sysClr val="windowText" lastClr="000000"/>
              </a:solidFill>
              <a:latin typeface="Yu Gothic UI" panose="020B0500000000000000" pitchFamily="50" charset="-128"/>
              <a:ea typeface="Yu Gothic UI" panose="020B0500000000000000" pitchFamily="50" charset="-128"/>
            </a:endParaRPr>
          </a:p>
          <a:p>
            <a:endParaRPr lang="en-US" altLang="ja-JP" sz="1200" dirty="0" smtClean="0">
              <a:solidFill>
                <a:sysClr val="windowText" lastClr="000000"/>
              </a:solidFill>
              <a:latin typeface="Yu Gothic UI" panose="020B0500000000000000" pitchFamily="50" charset="-128"/>
              <a:ea typeface="Yu Gothic UI" panose="020B0500000000000000" pitchFamily="50" charset="-128"/>
            </a:endParaRPr>
          </a:p>
          <a:p>
            <a:r>
              <a:rPr lang="en-US" altLang="ja-JP" sz="1400" b="1" dirty="0" smtClean="0">
                <a:solidFill>
                  <a:sysClr val="windowText" lastClr="000000"/>
                </a:solidFill>
                <a:latin typeface="Yu Gothic UI" panose="020B0500000000000000" pitchFamily="50" charset="-128"/>
                <a:ea typeface="Yu Gothic UI" panose="020B0500000000000000" pitchFamily="50" charset="-128"/>
              </a:rPr>
              <a:t>‣ </a:t>
            </a:r>
            <a:r>
              <a:rPr lang="ja-JP" altLang="en-US" sz="1400" b="1" dirty="0" smtClean="0">
                <a:solidFill>
                  <a:sysClr val="windowText" lastClr="000000"/>
                </a:solidFill>
                <a:latin typeface="Yu Gothic UI" panose="020B0500000000000000" pitchFamily="50" charset="-128"/>
                <a:ea typeface="Yu Gothic UI" panose="020B0500000000000000" pitchFamily="50" charset="-128"/>
              </a:rPr>
              <a:t>板書 </a:t>
            </a:r>
            <a:r>
              <a:rPr lang="en-US" altLang="ja-JP" sz="1400" b="1" dirty="0" smtClean="0">
                <a:solidFill>
                  <a:sysClr val="windowText" lastClr="000000"/>
                </a:solidFill>
                <a:latin typeface="Yu Gothic UI" panose="020B0500000000000000" pitchFamily="50" charset="-128"/>
                <a:ea typeface="Yu Gothic UI" panose="020B0500000000000000" pitchFamily="50" charset="-128"/>
              </a:rPr>
              <a:t>+ </a:t>
            </a:r>
            <a:r>
              <a:rPr lang="ja-JP" altLang="en-US" sz="1400" b="1" dirty="0" smtClean="0">
                <a:solidFill>
                  <a:sysClr val="windowText" lastClr="000000"/>
                </a:solidFill>
                <a:latin typeface="Yu Gothic UI" panose="020B0500000000000000" pitchFamily="50" charset="-128"/>
                <a:ea typeface="Yu Gothic UI" panose="020B0500000000000000" pitchFamily="50" charset="-128"/>
              </a:rPr>
              <a:t>毎週の問題演習</a:t>
            </a:r>
            <a:endParaRPr lang="en-US" altLang="ja-JP" sz="1400" b="1" dirty="0" smtClean="0">
              <a:solidFill>
                <a:sysClr val="windowText" lastClr="000000"/>
              </a:solidFill>
              <a:latin typeface="Yu Gothic UI" panose="020B0500000000000000" pitchFamily="50" charset="-128"/>
              <a:ea typeface="Yu Gothic UI" panose="020B0500000000000000" pitchFamily="50" charset="-128"/>
            </a:endParaRPr>
          </a:p>
          <a:p>
            <a:endParaRPr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lang="ja-JP" altLang="en-US" sz="1400" dirty="0">
                <a:solidFill>
                  <a:sysClr val="windowText" lastClr="000000"/>
                </a:solidFill>
                <a:latin typeface="Yu Gothic UI" panose="020B0500000000000000" pitchFamily="50" charset="-128"/>
                <a:ea typeface="Yu Gothic UI" panose="020B0500000000000000" pitchFamily="50" charset="-128"/>
              </a:rPr>
              <a:t>　</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基礎</a:t>
            </a:r>
            <a:r>
              <a:rPr lang="ja-JP" altLang="en-US" sz="1400" dirty="0">
                <a:solidFill>
                  <a:sysClr val="windowText" lastClr="000000"/>
                </a:solidFill>
                <a:latin typeface="Yu Gothic UI" panose="020B0500000000000000" pitchFamily="50" charset="-128"/>
                <a:ea typeface="Yu Gothic UI" panose="020B0500000000000000" pitchFamily="50" charset="-128"/>
              </a:rPr>
              <a:t>科目はとにかく手を動さないと</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いけないし</a:t>
            </a:r>
            <a:r>
              <a:rPr lang="ja-JP" altLang="en-US" sz="1400" dirty="0">
                <a:solidFill>
                  <a:sysClr val="windowText" lastClr="000000"/>
                </a:solidFill>
                <a:latin typeface="Yu Gothic UI" panose="020B0500000000000000" pitchFamily="50" charset="-128"/>
                <a:ea typeface="Yu Gothic UI" panose="020B0500000000000000" pitchFamily="50" charset="-128"/>
              </a:rPr>
              <a:t>、</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問題</a:t>
            </a:r>
            <a:r>
              <a:rPr lang="ja-JP" altLang="en-US" sz="1400" dirty="0">
                <a:solidFill>
                  <a:sysClr val="windowText" lastClr="000000"/>
                </a:solidFill>
                <a:latin typeface="Yu Gothic UI" panose="020B0500000000000000" pitchFamily="50" charset="-128"/>
                <a:ea typeface="Yu Gothic UI" panose="020B0500000000000000" pitchFamily="50" charset="-128"/>
              </a:rPr>
              <a:t>演習</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も多い方がいい。仮に電卓</a:t>
            </a:r>
            <a:r>
              <a:rPr lang="ja-JP" altLang="en-US" sz="1400" dirty="0">
                <a:solidFill>
                  <a:sysClr val="windowText" lastClr="000000"/>
                </a:solidFill>
                <a:latin typeface="Yu Gothic UI" panose="020B0500000000000000" pitchFamily="50" charset="-128"/>
                <a:ea typeface="Yu Gothic UI" panose="020B0500000000000000" pitchFamily="50" charset="-128"/>
              </a:rPr>
              <a:t>たたき</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ゲームになった</a:t>
            </a:r>
            <a:r>
              <a:rPr lang="ja-JP" altLang="en-US" sz="1400" dirty="0">
                <a:solidFill>
                  <a:sysClr val="windowText" lastClr="000000"/>
                </a:solidFill>
                <a:latin typeface="Yu Gothic UI" panose="020B0500000000000000" pitchFamily="50" charset="-128"/>
                <a:ea typeface="Yu Gothic UI" panose="020B0500000000000000" pitchFamily="50" charset="-128"/>
              </a:rPr>
              <a:t>と</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して</a:t>
            </a:r>
            <a:r>
              <a:rPr lang="ja-JP" altLang="en-US" sz="1400" dirty="0">
                <a:solidFill>
                  <a:sysClr val="windowText" lastClr="000000"/>
                </a:solidFill>
                <a:latin typeface="Yu Gothic UI" panose="020B0500000000000000" pitchFamily="50" charset="-128"/>
                <a:ea typeface="Yu Gothic UI" panose="020B0500000000000000" pitchFamily="50" charset="-128"/>
              </a:rPr>
              <a:t>も、問題演習を通して、手から覚えることは</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多い。</a:t>
            </a:r>
            <a:endParaRPr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lang="ja-JP" altLang="en-US" sz="1400" dirty="0" smtClean="0">
                <a:solidFill>
                  <a:sysClr val="windowText" lastClr="000000"/>
                </a:solidFill>
                <a:latin typeface="Yu Gothic UI" panose="020B0500000000000000" pitchFamily="50" charset="-128"/>
                <a:ea typeface="Yu Gothic UI" panose="020B0500000000000000" pitchFamily="50" charset="-128"/>
              </a:rPr>
              <a:t>　学部の授業では、研究室配属の後に使えるように、というのが第一。</a:t>
            </a:r>
            <a:endParaRPr kumimoji="1" lang="en-US" altLang="ja-JP" sz="1600"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29" name="正方形/長方形 28"/>
          <p:cNvSpPr/>
          <p:nvPr/>
        </p:nvSpPr>
        <p:spPr>
          <a:xfrm>
            <a:off x="418639" y="6367632"/>
            <a:ext cx="3335997" cy="17039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ysClr val="windowText" lastClr="000000"/>
                </a:solidFill>
                <a:latin typeface="Yu Gothic UI" panose="020B0500000000000000" pitchFamily="50" charset="-128"/>
                <a:ea typeface="Yu Gothic UI" panose="020B0500000000000000" pitchFamily="50" charset="-128"/>
              </a:rPr>
              <a:t>☝</a:t>
            </a:r>
            <a:r>
              <a:rPr kumimoji="1" lang="ja-JP" altLang="en-US" sz="1600" dirty="0" smtClean="0">
                <a:solidFill>
                  <a:sysClr val="windowText" lastClr="000000"/>
                </a:solidFill>
                <a:latin typeface="Yu Gothic UI" panose="020B0500000000000000" pitchFamily="50" charset="-128"/>
                <a:ea typeface="Yu Gothic UI" panose="020B0500000000000000" pitchFamily="50" charset="-128"/>
              </a:rPr>
              <a:t> </a:t>
            </a:r>
            <a:r>
              <a:rPr kumimoji="1" lang="ja-JP" altLang="en-US" dirty="0" smtClean="0">
                <a:solidFill>
                  <a:sysClr val="windowText" lastClr="000000"/>
                </a:solidFill>
                <a:latin typeface="Yu Gothic UI" panose="020B0500000000000000" pitchFamily="50" charset="-128"/>
                <a:ea typeface="Yu Gothic UI" panose="020B0500000000000000" pitchFamily="50" charset="-128"/>
              </a:rPr>
              <a:t>教科書一冊</a:t>
            </a:r>
            <a:r>
              <a:rPr kumimoji="1" lang="ja-JP" altLang="en-US" sz="1600" dirty="0" smtClean="0">
                <a:solidFill>
                  <a:sysClr val="windowText" lastClr="000000"/>
                </a:solidFill>
                <a:latin typeface="Yu Gothic UI" panose="020B0500000000000000" pitchFamily="50" charset="-128"/>
                <a:ea typeface="Yu Gothic UI" panose="020B0500000000000000" pitchFamily="50" charset="-128"/>
              </a:rPr>
              <a:t>に沿って</a:t>
            </a:r>
            <a:r>
              <a:rPr lang="ja-JP" altLang="en-US" sz="1600" dirty="0" smtClean="0">
                <a:solidFill>
                  <a:sysClr val="windowText" lastClr="000000"/>
                </a:solidFill>
                <a:latin typeface="Yu Gothic UI" panose="020B0500000000000000" pitchFamily="50" charset="-128"/>
                <a:ea typeface="Yu Gothic UI" panose="020B0500000000000000" pitchFamily="50" charset="-128"/>
              </a:rPr>
              <a:t>ベタ</a:t>
            </a:r>
            <a:r>
              <a:rPr kumimoji="1" lang="ja-JP" altLang="en-US" sz="1600" dirty="0" smtClean="0">
                <a:solidFill>
                  <a:sysClr val="windowText" lastClr="000000"/>
                </a:solidFill>
                <a:latin typeface="Yu Gothic UI" panose="020B0500000000000000" pitchFamily="50" charset="-128"/>
                <a:ea typeface="Yu Gothic UI" panose="020B0500000000000000" pitchFamily="50" charset="-128"/>
              </a:rPr>
              <a:t>で進める</a:t>
            </a:r>
            <a:endParaRPr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endParaRPr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lang="en-US" altLang="ja-JP" sz="1400" dirty="0" smtClean="0">
                <a:solidFill>
                  <a:sysClr val="windowText" lastClr="000000"/>
                </a:solidFill>
                <a:latin typeface="Yu Gothic UI" panose="020B0500000000000000" pitchFamily="50" charset="-128"/>
                <a:ea typeface="Yu Gothic UI" panose="020B0500000000000000" pitchFamily="50" charset="-128"/>
              </a:rPr>
              <a:t>‣ </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毎週の課題は、教科書から抜粋。</a:t>
            </a:r>
            <a:endParaRPr lang="en-US" altLang="ja-JP" sz="1400" dirty="0">
              <a:solidFill>
                <a:sysClr val="windowText" lastClr="000000"/>
              </a:solidFill>
              <a:latin typeface="Yu Gothic UI" panose="020B0500000000000000" pitchFamily="50" charset="-128"/>
              <a:ea typeface="Yu Gothic UI" panose="020B0500000000000000" pitchFamily="50" charset="-128"/>
            </a:endParaRPr>
          </a:p>
          <a:p>
            <a:r>
              <a:rPr lang="en-US" altLang="ja-JP" sz="1400" dirty="0" smtClean="0">
                <a:solidFill>
                  <a:sysClr val="windowText" lastClr="000000"/>
                </a:solidFill>
                <a:latin typeface="Yu Gothic UI" panose="020B0500000000000000" pitchFamily="50" charset="-128"/>
                <a:ea typeface="Yu Gothic UI" panose="020B0500000000000000" pitchFamily="50" charset="-128"/>
              </a:rPr>
              <a:t>‣ </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復習</a:t>
            </a:r>
            <a:r>
              <a:rPr lang="ja-JP" altLang="en-US" sz="1400" dirty="0">
                <a:solidFill>
                  <a:sysClr val="windowText" lastClr="000000"/>
                </a:solidFill>
                <a:latin typeface="Yu Gothic UI" panose="020B0500000000000000" pitchFamily="50" charset="-128"/>
                <a:ea typeface="Yu Gothic UI" panose="020B0500000000000000" pitchFamily="50" charset="-128"/>
              </a:rPr>
              <a:t>や</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予習など、学習しやすい</a:t>
            </a:r>
            <a:endParaRPr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lang="en-US" altLang="ja-JP" sz="1400" dirty="0" smtClean="0">
                <a:solidFill>
                  <a:sysClr val="windowText" lastClr="000000"/>
                </a:solidFill>
                <a:latin typeface="Yu Gothic UI" panose="020B0500000000000000" pitchFamily="50" charset="-128"/>
                <a:ea typeface="Yu Gothic UI" panose="020B0500000000000000" pitchFamily="50" charset="-128"/>
              </a:rPr>
              <a:t>‣ </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復習</a:t>
            </a:r>
            <a:r>
              <a:rPr lang="ja-JP" altLang="en-US" sz="1400" dirty="0">
                <a:solidFill>
                  <a:sysClr val="windowText" lastClr="000000"/>
                </a:solidFill>
                <a:latin typeface="Yu Gothic UI" panose="020B0500000000000000" pitchFamily="50" charset="-128"/>
                <a:ea typeface="Yu Gothic UI" panose="020B0500000000000000" pitchFamily="50" charset="-128"/>
              </a:rPr>
              <a:t>の時に、ノートを見れば何とか</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なる</a:t>
            </a:r>
            <a:endParaRPr lang="en-US" altLang="ja-JP" sz="1400" dirty="0" smtClean="0">
              <a:solidFill>
                <a:sysClr val="windowText" lastClr="000000"/>
              </a:solidFill>
              <a:latin typeface="Yu Gothic UI" panose="020B0500000000000000" pitchFamily="50" charset="-128"/>
              <a:ea typeface="Yu Gothic UI" panose="020B0500000000000000" pitchFamily="50" charset="-128"/>
            </a:endParaRPr>
          </a:p>
          <a:p>
            <a:r>
              <a:rPr lang="ja-JP" altLang="en-US" sz="1400" dirty="0">
                <a:solidFill>
                  <a:sysClr val="windowText" lastClr="000000"/>
                </a:solidFill>
                <a:latin typeface="Yu Gothic UI" panose="020B0500000000000000" pitchFamily="50" charset="-128"/>
                <a:ea typeface="Yu Gothic UI" panose="020B0500000000000000" pitchFamily="50" charset="-128"/>
              </a:rPr>
              <a:t>　</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と</a:t>
            </a:r>
            <a:r>
              <a:rPr lang="ja-JP" altLang="en-US" sz="1400" dirty="0">
                <a:solidFill>
                  <a:sysClr val="windowText" lastClr="000000"/>
                </a:solidFill>
                <a:latin typeface="Yu Gothic UI" panose="020B0500000000000000" pitchFamily="50" charset="-128"/>
                <a:ea typeface="Yu Gothic UI" panose="020B0500000000000000" pitchFamily="50" charset="-128"/>
              </a:rPr>
              <a:t>いう形にする</a:t>
            </a:r>
            <a:r>
              <a:rPr lang="ja-JP" altLang="en-US" sz="1400" dirty="0" smtClean="0">
                <a:solidFill>
                  <a:sysClr val="windowText" lastClr="000000"/>
                </a:solidFill>
                <a:latin typeface="Yu Gothic UI" panose="020B0500000000000000" pitchFamily="50" charset="-128"/>
                <a:ea typeface="Yu Gothic UI" panose="020B0500000000000000" pitchFamily="50" charset="-128"/>
              </a:rPr>
              <a:t>。</a:t>
            </a:r>
            <a:endParaRPr lang="en-US" altLang="ja-JP" sz="1400" dirty="0">
              <a:solidFill>
                <a:sysClr val="windowText" lastClr="000000"/>
              </a:solidFill>
              <a:latin typeface="Yu Gothic UI" panose="020B0500000000000000" pitchFamily="50" charset="-128"/>
              <a:ea typeface="Yu Gothic UI" panose="020B0500000000000000" pitchFamily="50" charset="-128"/>
            </a:endParaRPr>
          </a:p>
        </p:txBody>
      </p:sp>
      <p:cxnSp>
        <p:nvCxnSpPr>
          <p:cNvPr id="44" name="カギ線コネクタ 43"/>
          <p:cNvCxnSpPr>
            <a:endCxn id="32" idx="0"/>
          </p:cNvCxnSpPr>
          <p:nvPr/>
        </p:nvCxnSpPr>
        <p:spPr>
          <a:xfrm rot="16200000" flipH="1">
            <a:off x="4178307" y="3284563"/>
            <a:ext cx="844246" cy="247157"/>
          </a:xfrm>
          <a:prstGeom prst="bentConnector3">
            <a:avLst>
              <a:gd name="adj1" fmla="val 77404"/>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13" idx="3"/>
            <a:endCxn id="35" idx="1"/>
          </p:cNvCxnSpPr>
          <p:nvPr/>
        </p:nvCxnSpPr>
        <p:spPr>
          <a:xfrm>
            <a:off x="4307399" y="2986019"/>
            <a:ext cx="4517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8448316" y="6237383"/>
            <a:ext cx="2506932" cy="1973439"/>
          </a:xfrm>
          <a:prstGeom prst="rect">
            <a:avLst/>
          </a:prstGeom>
          <a:solidFill>
            <a:schemeClr val="accent2">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200" dirty="0" smtClean="0">
                <a:solidFill>
                  <a:sysClr val="windowText" lastClr="000000"/>
                </a:solidFill>
                <a:latin typeface="AR P丸ゴシック体M" panose="020B0600010101010101" pitchFamily="50" charset="-128"/>
                <a:ea typeface="AR P丸ゴシック体M" panose="020B0600010101010101" pitchFamily="50" charset="-128"/>
              </a:rPr>
              <a:t>〇現在までの経緯</a:t>
            </a:r>
            <a:endParaRPr lang="en-US" altLang="ja-JP" sz="1200" dirty="0" smtClean="0">
              <a:solidFill>
                <a:sysClr val="windowText" lastClr="000000"/>
              </a:solidFill>
              <a:latin typeface="AR P丸ゴシック体M" panose="020B0600010101010101" pitchFamily="50" charset="-128"/>
              <a:ea typeface="AR P丸ゴシック体M" panose="020B0600010101010101" pitchFamily="50" charset="-128"/>
            </a:endParaRPr>
          </a:p>
          <a:p>
            <a:pPr algn="just"/>
            <a:endParaRPr lang="en-US" altLang="ja-JP" sz="1400" dirty="0" smtClean="0">
              <a:solidFill>
                <a:sysClr val="windowText" lastClr="000000"/>
              </a:solidFill>
              <a:latin typeface="AR P丸ゴシック体M" panose="020B0600010101010101" pitchFamily="50" charset="-128"/>
              <a:ea typeface="AR P丸ゴシック体M" panose="020B0600010101010101" pitchFamily="50" charset="-128"/>
            </a:endParaRPr>
          </a:p>
          <a:p>
            <a:pPr algn="just"/>
            <a:r>
              <a:rPr lang="ja-JP" altLang="en-US" sz="1400" dirty="0">
                <a:solidFill>
                  <a:sysClr val="windowText" lastClr="000000"/>
                </a:solidFill>
                <a:latin typeface="AR P丸ゴシック体M" panose="020B0600010101010101" pitchFamily="50" charset="-128"/>
                <a:ea typeface="AR P丸ゴシック体M" panose="020B0600010101010101" pitchFamily="50" charset="-128"/>
              </a:rPr>
              <a:t>大学院生（</a:t>
            </a:r>
            <a:r>
              <a:rPr lang="en-US" altLang="ja-JP" sz="1400" dirty="0">
                <a:solidFill>
                  <a:sysClr val="windowText" lastClr="000000"/>
                </a:solidFill>
                <a:latin typeface="AR P丸ゴシック体M" panose="020B0600010101010101" pitchFamily="50" charset="-128"/>
                <a:ea typeface="AR P丸ゴシック体M" panose="020B0600010101010101" pitchFamily="50" charset="-128"/>
              </a:rPr>
              <a:t>5</a:t>
            </a:r>
            <a:r>
              <a:rPr lang="ja-JP" altLang="en-US" sz="1400" dirty="0">
                <a:solidFill>
                  <a:sysClr val="windowText" lastClr="000000"/>
                </a:solidFill>
                <a:latin typeface="AR P丸ゴシック体M" panose="020B0600010101010101" pitchFamily="50" charset="-128"/>
                <a:ea typeface="AR P丸ゴシック体M" panose="020B0600010101010101" pitchFamily="50" charset="-128"/>
              </a:rPr>
              <a:t>年間</a:t>
            </a:r>
            <a:r>
              <a:rPr lang="ja-JP" altLang="en-US" sz="1400" dirty="0" smtClean="0">
                <a:solidFill>
                  <a:sysClr val="windowText" lastClr="000000"/>
                </a:solidFill>
                <a:latin typeface="AR P丸ゴシック体M" panose="020B0600010101010101" pitchFamily="50" charset="-128"/>
                <a:ea typeface="AR P丸ゴシック体M" panose="020B0600010101010101" pitchFamily="50" charset="-128"/>
              </a:rPr>
              <a:t>）</a:t>
            </a:r>
            <a:endParaRPr lang="en-US" altLang="ja-JP" sz="1400" dirty="0" smtClean="0">
              <a:solidFill>
                <a:sysClr val="windowText" lastClr="000000"/>
              </a:solidFill>
              <a:latin typeface="AR P丸ゴシック体M" panose="020B0600010101010101" pitchFamily="50" charset="-128"/>
              <a:ea typeface="AR P丸ゴシック体M" panose="020B0600010101010101" pitchFamily="50" charset="-128"/>
            </a:endParaRPr>
          </a:p>
          <a:p>
            <a:pPr algn="just"/>
            <a:r>
              <a:rPr lang="ja-JP" altLang="en-US" sz="1400" dirty="0" smtClean="0">
                <a:solidFill>
                  <a:sysClr val="windowText" lastClr="000000"/>
                </a:solidFill>
                <a:latin typeface="AR P丸ゴシック体M" panose="020B0600010101010101" pitchFamily="50" charset="-128"/>
                <a:ea typeface="AR P丸ゴシック体M" panose="020B0600010101010101" pitchFamily="50" charset="-128"/>
              </a:rPr>
              <a:t>→</a:t>
            </a:r>
            <a:r>
              <a:rPr lang="ja-JP" altLang="en-US" sz="1400" dirty="0">
                <a:solidFill>
                  <a:sysClr val="windowText" lastClr="000000"/>
                </a:solidFill>
                <a:latin typeface="AR P丸ゴシック体M" panose="020B0600010101010101" pitchFamily="50" charset="-128"/>
                <a:ea typeface="AR P丸ゴシック体M" panose="020B0600010101010101" pitchFamily="50" charset="-128"/>
              </a:rPr>
              <a:t>ハワイ</a:t>
            </a:r>
            <a:r>
              <a:rPr lang="ja-JP" altLang="en-US" sz="1400" dirty="0" smtClean="0">
                <a:solidFill>
                  <a:sysClr val="windowText" lastClr="000000"/>
                </a:solidFill>
                <a:latin typeface="AR P丸ゴシック体M" panose="020B0600010101010101" pitchFamily="50" charset="-128"/>
                <a:ea typeface="AR P丸ゴシック体M" panose="020B0600010101010101" pitchFamily="50" charset="-128"/>
              </a:rPr>
              <a:t>大学　研究員</a:t>
            </a:r>
            <a:r>
              <a:rPr lang="en-US" altLang="ja-JP" sz="1400" dirty="0" smtClean="0">
                <a:solidFill>
                  <a:sysClr val="windowText" lastClr="000000"/>
                </a:solidFill>
                <a:latin typeface="AR P丸ゴシック体M" panose="020B0600010101010101" pitchFamily="50" charset="-128"/>
                <a:ea typeface="AR P丸ゴシック体M" panose="020B0600010101010101" pitchFamily="50" charset="-128"/>
              </a:rPr>
              <a:t>1</a:t>
            </a:r>
            <a:r>
              <a:rPr lang="ja-JP" altLang="en-US" sz="1400" dirty="0" smtClean="0">
                <a:solidFill>
                  <a:sysClr val="windowText" lastClr="000000"/>
                </a:solidFill>
                <a:latin typeface="AR P丸ゴシック体M" panose="020B0600010101010101" pitchFamily="50" charset="-128"/>
                <a:ea typeface="AR P丸ゴシック体M" panose="020B0600010101010101" pitchFamily="50" charset="-128"/>
              </a:rPr>
              <a:t>年</a:t>
            </a:r>
            <a:endParaRPr lang="en-US" altLang="ja-JP" sz="1400" dirty="0" smtClean="0">
              <a:solidFill>
                <a:sysClr val="windowText" lastClr="000000"/>
              </a:solidFill>
              <a:latin typeface="AR P丸ゴシック体M" panose="020B0600010101010101" pitchFamily="50" charset="-128"/>
              <a:ea typeface="AR P丸ゴシック体M" panose="020B0600010101010101" pitchFamily="50" charset="-128"/>
            </a:endParaRPr>
          </a:p>
          <a:p>
            <a:pPr algn="just"/>
            <a:r>
              <a:rPr lang="ja-JP" altLang="en-US" sz="1400" dirty="0" smtClean="0">
                <a:solidFill>
                  <a:sysClr val="windowText" lastClr="000000"/>
                </a:solidFill>
                <a:latin typeface="AR P丸ゴシック体M" panose="020B0600010101010101" pitchFamily="50" charset="-128"/>
                <a:ea typeface="AR P丸ゴシック体M" panose="020B0600010101010101" pitchFamily="50" charset="-128"/>
              </a:rPr>
              <a:t>→国内</a:t>
            </a:r>
            <a:r>
              <a:rPr lang="ja-JP" altLang="en-US" sz="1400" dirty="0">
                <a:solidFill>
                  <a:sysClr val="windowText" lastClr="000000"/>
                </a:solidFill>
                <a:latin typeface="AR P丸ゴシック体M" panose="020B0600010101010101" pitchFamily="50" charset="-128"/>
                <a:ea typeface="AR P丸ゴシック体M" panose="020B0600010101010101" pitchFamily="50" charset="-128"/>
              </a:rPr>
              <a:t>　</a:t>
            </a:r>
            <a:r>
              <a:rPr lang="ja-JP" altLang="en-US" sz="1400" dirty="0" smtClean="0">
                <a:solidFill>
                  <a:sysClr val="windowText" lastClr="000000"/>
                </a:solidFill>
                <a:latin typeface="AR P丸ゴシック体M" panose="020B0600010101010101" pitchFamily="50" charset="-128"/>
                <a:ea typeface="AR P丸ゴシック体M" panose="020B0600010101010101" pitchFamily="50" charset="-128"/>
              </a:rPr>
              <a:t>財団</a:t>
            </a:r>
            <a:r>
              <a:rPr lang="ja-JP" altLang="en-US" sz="1400" dirty="0">
                <a:solidFill>
                  <a:sysClr val="windowText" lastClr="000000"/>
                </a:solidFill>
                <a:latin typeface="AR P丸ゴシック体M" panose="020B0600010101010101" pitchFamily="50" charset="-128"/>
                <a:ea typeface="AR P丸ゴシック体M" panose="020B0600010101010101" pitchFamily="50" charset="-128"/>
              </a:rPr>
              <a:t>法人</a:t>
            </a:r>
            <a:r>
              <a:rPr lang="ja-JP" altLang="en-US" sz="1400" dirty="0" smtClean="0">
                <a:solidFill>
                  <a:sysClr val="windowText" lastClr="000000"/>
                </a:solidFill>
                <a:latin typeface="AR P丸ゴシック体M" panose="020B0600010101010101" pitchFamily="50" charset="-128"/>
                <a:ea typeface="AR P丸ゴシック体M" panose="020B0600010101010101" pitchFamily="50" charset="-128"/>
              </a:rPr>
              <a:t>研究所</a:t>
            </a:r>
            <a:endParaRPr lang="en-US" altLang="ja-JP" sz="1400" dirty="0" smtClean="0">
              <a:solidFill>
                <a:sysClr val="windowText" lastClr="000000"/>
              </a:solidFill>
              <a:latin typeface="AR P丸ゴシック体M" panose="020B0600010101010101" pitchFamily="50" charset="-128"/>
              <a:ea typeface="AR P丸ゴシック体M" panose="020B0600010101010101" pitchFamily="50" charset="-128"/>
            </a:endParaRPr>
          </a:p>
          <a:p>
            <a:pPr algn="just"/>
            <a:r>
              <a:rPr lang="ja-JP" altLang="en-US" sz="1400" dirty="0">
                <a:solidFill>
                  <a:sysClr val="windowText" lastClr="000000"/>
                </a:solidFill>
                <a:latin typeface="AR P丸ゴシック体M" panose="020B0600010101010101" pitchFamily="50" charset="-128"/>
                <a:ea typeface="AR P丸ゴシック体M" panose="020B0600010101010101" pitchFamily="50" charset="-128"/>
              </a:rPr>
              <a:t>　</a:t>
            </a:r>
            <a:r>
              <a:rPr lang="ja-JP" altLang="en-US" sz="1400" dirty="0" smtClean="0">
                <a:solidFill>
                  <a:sysClr val="windowText" lastClr="000000"/>
                </a:solidFill>
                <a:latin typeface="AR P丸ゴシック体M" panose="020B0600010101010101" pitchFamily="50" charset="-128"/>
                <a:ea typeface="AR P丸ゴシック体M" panose="020B0600010101010101" pitchFamily="50" charset="-128"/>
              </a:rPr>
              <a:t>研究員</a:t>
            </a:r>
            <a:r>
              <a:rPr lang="en-US" altLang="ja-JP" sz="1400" dirty="0">
                <a:solidFill>
                  <a:sysClr val="windowText" lastClr="000000"/>
                </a:solidFill>
                <a:latin typeface="AR P丸ゴシック体M" panose="020B0600010101010101" pitchFamily="50" charset="-128"/>
                <a:ea typeface="AR P丸ゴシック体M" panose="020B0600010101010101" pitchFamily="50" charset="-128"/>
              </a:rPr>
              <a:t>2</a:t>
            </a:r>
            <a:r>
              <a:rPr lang="ja-JP" altLang="en-US" sz="1400" dirty="0" smtClean="0">
                <a:solidFill>
                  <a:sysClr val="windowText" lastClr="000000"/>
                </a:solidFill>
                <a:latin typeface="AR P丸ゴシック体M" panose="020B0600010101010101" pitchFamily="50" charset="-128"/>
                <a:ea typeface="AR P丸ゴシック体M" panose="020B0600010101010101" pitchFamily="50" charset="-128"/>
              </a:rPr>
              <a:t>年</a:t>
            </a:r>
            <a:endParaRPr lang="en-US" altLang="ja-JP" sz="1400" dirty="0" smtClean="0">
              <a:solidFill>
                <a:sysClr val="windowText" lastClr="000000"/>
              </a:solidFill>
              <a:latin typeface="AR P丸ゴシック体M" panose="020B0600010101010101" pitchFamily="50" charset="-128"/>
              <a:ea typeface="AR P丸ゴシック体M" panose="020B0600010101010101" pitchFamily="50" charset="-128"/>
            </a:endParaRPr>
          </a:p>
          <a:p>
            <a:pPr algn="just"/>
            <a:r>
              <a:rPr lang="ja-JP" altLang="en-US" sz="1400" dirty="0" smtClean="0">
                <a:solidFill>
                  <a:sysClr val="windowText" lastClr="000000"/>
                </a:solidFill>
                <a:latin typeface="AR P丸ゴシック体M" panose="020B0600010101010101" pitchFamily="50" charset="-128"/>
                <a:ea typeface="AR P丸ゴシック体M" panose="020B0600010101010101" pitchFamily="50" charset="-128"/>
              </a:rPr>
              <a:t>→</a:t>
            </a:r>
            <a:r>
              <a:rPr lang="ja-JP" altLang="en-US" sz="1400" dirty="0">
                <a:solidFill>
                  <a:sysClr val="windowText" lastClr="000000"/>
                </a:solidFill>
                <a:latin typeface="AR P丸ゴシック体M" panose="020B0600010101010101" pitchFamily="50" charset="-128"/>
                <a:ea typeface="AR P丸ゴシック体M" panose="020B0600010101010101" pitchFamily="50" charset="-128"/>
              </a:rPr>
              <a:t>助教</a:t>
            </a:r>
            <a:r>
              <a:rPr lang="en-US" altLang="ja-JP" sz="1400" dirty="0">
                <a:solidFill>
                  <a:sysClr val="windowText" lastClr="000000"/>
                </a:solidFill>
                <a:latin typeface="AR P丸ゴシック体M" panose="020B0600010101010101" pitchFamily="50" charset="-128"/>
                <a:ea typeface="AR P丸ゴシック体M" panose="020B0600010101010101" pitchFamily="50" charset="-128"/>
              </a:rPr>
              <a:t>4.5</a:t>
            </a:r>
            <a:r>
              <a:rPr lang="ja-JP" altLang="en-US" sz="1400" dirty="0" smtClean="0">
                <a:solidFill>
                  <a:sysClr val="windowText" lastClr="000000"/>
                </a:solidFill>
                <a:latin typeface="AR P丸ゴシック体M" panose="020B0600010101010101" pitchFamily="50" charset="-128"/>
                <a:ea typeface="AR P丸ゴシック体M" panose="020B0600010101010101" pitchFamily="50" charset="-128"/>
              </a:rPr>
              <a:t>年</a:t>
            </a:r>
            <a:endParaRPr lang="en-US" altLang="ja-JP" sz="1400" dirty="0" smtClean="0">
              <a:solidFill>
                <a:sysClr val="windowText" lastClr="000000"/>
              </a:solidFill>
              <a:latin typeface="AR P丸ゴシック体M" panose="020B0600010101010101" pitchFamily="50" charset="-128"/>
              <a:ea typeface="AR P丸ゴシック体M" panose="020B0600010101010101" pitchFamily="50" charset="-128"/>
            </a:endParaRPr>
          </a:p>
          <a:p>
            <a:pPr algn="just"/>
            <a:r>
              <a:rPr lang="ja-JP" altLang="en-US" sz="1400" dirty="0" smtClean="0">
                <a:solidFill>
                  <a:sysClr val="windowText" lastClr="000000"/>
                </a:solidFill>
                <a:latin typeface="AR P丸ゴシック体M" panose="020B0600010101010101" pitchFamily="50" charset="-128"/>
                <a:ea typeface="AR P丸ゴシック体M" panose="020B0600010101010101" pitchFamily="50" charset="-128"/>
              </a:rPr>
              <a:t>→</a:t>
            </a:r>
            <a:r>
              <a:rPr lang="ja-JP" altLang="en-US" sz="1400" dirty="0">
                <a:solidFill>
                  <a:sysClr val="windowText" lastClr="000000"/>
                </a:solidFill>
                <a:latin typeface="AR P丸ゴシック体M" panose="020B0600010101010101" pitchFamily="50" charset="-128"/>
                <a:ea typeface="AR P丸ゴシック体M" panose="020B0600010101010101" pitchFamily="50" charset="-128"/>
              </a:rPr>
              <a:t>農工大　准教授</a:t>
            </a:r>
            <a:r>
              <a:rPr lang="en-US" altLang="ja-JP" sz="1400" dirty="0">
                <a:solidFill>
                  <a:sysClr val="windowText" lastClr="000000"/>
                </a:solidFill>
                <a:latin typeface="AR P丸ゴシック体M" panose="020B0600010101010101" pitchFamily="50" charset="-128"/>
                <a:ea typeface="AR P丸ゴシック体M" panose="020B0600010101010101" pitchFamily="50" charset="-128"/>
              </a:rPr>
              <a:t>8</a:t>
            </a:r>
            <a:r>
              <a:rPr lang="ja-JP" altLang="en-US" sz="1400" dirty="0">
                <a:solidFill>
                  <a:sysClr val="windowText" lastClr="000000"/>
                </a:solidFill>
                <a:latin typeface="AR P丸ゴシック体M" panose="020B0600010101010101" pitchFamily="50" charset="-128"/>
                <a:ea typeface="AR P丸ゴシック体M" panose="020B0600010101010101" pitchFamily="50" charset="-128"/>
              </a:rPr>
              <a:t>年目</a:t>
            </a:r>
            <a:endParaRPr lang="en-US" altLang="ja-JP" sz="1400" dirty="0" smtClean="0">
              <a:solidFill>
                <a:sysClr val="windowText" lastClr="000000"/>
              </a:solidFill>
              <a:latin typeface="AR P丸ゴシック体M" panose="020B0600010101010101" pitchFamily="50" charset="-128"/>
              <a:ea typeface="AR P丸ゴシック体M" panose="020B0600010101010101" pitchFamily="50" charset="-128"/>
            </a:endParaRPr>
          </a:p>
        </p:txBody>
      </p:sp>
      <p:sp>
        <p:nvSpPr>
          <p:cNvPr id="38" name="正方形/長方形 37"/>
          <p:cNvSpPr/>
          <p:nvPr/>
        </p:nvSpPr>
        <p:spPr>
          <a:xfrm>
            <a:off x="418641" y="871247"/>
            <a:ext cx="3173076" cy="648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ysClr val="windowText" lastClr="000000"/>
                </a:solidFill>
                <a:latin typeface="Yu Gothic UI" panose="020B0500000000000000" pitchFamily="50" charset="-128"/>
                <a:ea typeface="Yu Gothic UI" panose="020B0500000000000000" pitchFamily="50" charset="-128"/>
              </a:rPr>
              <a:t>中間試験は科目・年度により実施。</a:t>
            </a:r>
            <a:endParaRPr kumimoji="1" lang="en-US" altLang="ja-JP" sz="1400"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39" name="正方形/長方形 38"/>
          <p:cNvSpPr/>
          <p:nvPr/>
        </p:nvSpPr>
        <p:spPr>
          <a:xfrm>
            <a:off x="3721389" y="871247"/>
            <a:ext cx="586010" cy="648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ysClr val="windowText" lastClr="000000"/>
                </a:solidFill>
                <a:latin typeface="Yu Gothic UI" panose="020B0500000000000000" pitchFamily="50" charset="-128"/>
                <a:ea typeface="Yu Gothic UI" panose="020B0500000000000000" pitchFamily="50" charset="-128"/>
              </a:rPr>
              <a:t>期末試験</a:t>
            </a:r>
            <a:endParaRPr kumimoji="1" lang="en-US" altLang="ja-JP" sz="1400" dirty="0" smtClean="0">
              <a:solidFill>
                <a:sysClr val="windowText" lastClr="000000"/>
              </a:solidFill>
              <a:latin typeface="Yu Gothic UI" panose="020B0500000000000000" pitchFamily="50" charset="-128"/>
              <a:ea typeface="Yu Gothic UI" panose="020B0500000000000000" pitchFamily="50" charset="-128"/>
            </a:endParaRPr>
          </a:p>
        </p:txBody>
      </p:sp>
      <p:pic>
        <p:nvPicPr>
          <p:cNvPr id="28" name="図 27"/>
          <p:cNvPicPr>
            <a:picLocks noChangeAspect="1"/>
          </p:cNvPicPr>
          <p:nvPr/>
        </p:nvPicPr>
        <p:blipFill rotWithShape="1">
          <a:blip r:embed="rId2" cstate="print">
            <a:extLst>
              <a:ext uri="{28A0092B-C50C-407E-A947-70E740481C1C}">
                <a14:useLocalDpi xmlns:a14="http://schemas.microsoft.com/office/drawing/2010/main" val="0"/>
              </a:ext>
            </a:extLst>
          </a:blip>
          <a:srcRect t="11667"/>
          <a:stretch/>
        </p:blipFill>
        <p:spPr>
          <a:xfrm>
            <a:off x="6125246" y="4109879"/>
            <a:ext cx="2033747" cy="1347358"/>
          </a:xfrm>
          <a:prstGeom prst="rect">
            <a:avLst/>
          </a:prstGeom>
        </p:spPr>
      </p:pic>
    </p:spTree>
    <p:extLst>
      <p:ext uri="{BB962C8B-B14F-4D97-AF65-F5344CB8AC3E}">
        <p14:creationId xmlns:p14="http://schemas.microsoft.com/office/powerpoint/2010/main" val="463315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t="11667"/>
          <a:stretch/>
        </p:blipFill>
        <p:spPr>
          <a:xfrm>
            <a:off x="239731" y="732521"/>
            <a:ext cx="10506642" cy="6960650"/>
          </a:xfrm>
          <a:prstGeom prst="rect">
            <a:avLst/>
          </a:prstGeom>
        </p:spPr>
      </p:pic>
      <p:sp>
        <p:nvSpPr>
          <p:cNvPr id="4" name="正方形/長方形 3"/>
          <p:cNvSpPr/>
          <p:nvPr/>
        </p:nvSpPr>
        <p:spPr>
          <a:xfrm>
            <a:off x="6194510" y="6947119"/>
            <a:ext cx="4252510" cy="105856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ysClr val="windowText" lastClr="000000"/>
                </a:solidFill>
                <a:latin typeface="Yu Gothic UI" panose="020B0500000000000000" pitchFamily="50" charset="-128"/>
                <a:ea typeface="Yu Gothic UI" panose="020B0500000000000000" pitchFamily="50" charset="-128"/>
              </a:rPr>
              <a:t>‣ </a:t>
            </a:r>
            <a:r>
              <a:rPr lang="ja-JP" altLang="en-US" dirty="0" smtClean="0">
                <a:solidFill>
                  <a:sysClr val="windowText" lastClr="000000"/>
                </a:solidFill>
                <a:latin typeface="Yu Gothic UI" panose="020B0500000000000000" pitchFamily="50" charset="-128"/>
                <a:ea typeface="Yu Gothic UI" panose="020B0500000000000000" pitchFamily="50" charset="-128"/>
              </a:rPr>
              <a:t>教科書の内容を要約しながら、板書。</a:t>
            </a:r>
            <a:endParaRPr lang="en-US" altLang="ja-JP" dirty="0" smtClean="0">
              <a:solidFill>
                <a:sysClr val="windowText" lastClr="000000"/>
              </a:solidFill>
              <a:latin typeface="Yu Gothic UI" panose="020B0500000000000000" pitchFamily="50" charset="-128"/>
              <a:ea typeface="Yu Gothic UI" panose="020B0500000000000000" pitchFamily="50" charset="-128"/>
            </a:endParaRPr>
          </a:p>
          <a:p>
            <a:r>
              <a:rPr lang="en-US" altLang="ja-JP" dirty="0" smtClean="0">
                <a:solidFill>
                  <a:sysClr val="windowText" lastClr="000000"/>
                </a:solidFill>
                <a:latin typeface="Yu Gothic UI" panose="020B0500000000000000" pitchFamily="50" charset="-128"/>
                <a:ea typeface="Yu Gothic UI" panose="020B0500000000000000" pitchFamily="50" charset="-128"/>
              </a:rPr>
              <a:t>‣ </a:t>
            </a:r>
            <a:r>
              <a:rPr lang="ja-JP" altLang="en-US" dirty="0" smtClean="0">
                <a:solidFill>
                  <a:sysClr val="windowText" lastClr="000000"/>
                </a:solidFill>
                <a:latin typeface="Yu Gothic UI" panose="020B0500000000000000" pitchFamily="50" charset="-128"/>
                <a:ea typeface="Yu Gothic UI" panose="020B0500000000000000" pitchFamily="50" charset="-128"/>
              </a:rPr>
              <a:t>一回の授業で、多い</a:t>
            </a:r>
            <a:r>
              <a:rPr lang="ja-JP" altLang="en-US" dirty="0">
                <a:solidFill>
                  <a:sysClr val="windowText" lastClr="000000"/>
                </a:solidFill>
                <a:latin typeface="Yu Gothic UI" panose="020B0500000000000000" pitchFamily="50" charset="-128"/>
                <a:ea typeface="Yu Gothic UI" panose="020B0500000000000000" pitchFamily="50" charset="-128"/>
              </a:rPr>
              <a:t>時</a:t>
            </a:r>
            <a:r>
              <a:rPr lang="ja-JP" altLang="en-US" dirty="0" smtClean="0">
                <a:solidFill>
                  <a:sysClr val="windowText" lastClr="000000"/>
                </a:solidFill>
                <a:latin typeface="Yu Gothic UI" panose="020B0500000000000000" pitchFamily="50" charset="-128"/>
                <a:ea typeface="Yu Gothic UI" panose="020B0500000000000000" pitchFamily="50" charset="-128"/>
              </a:rPr>
              <a:t>には</a:t>
            </a:r>
            <a:r>
              <a:rPr lang="en-US" altLang="ja-JP" dirty="0" smtClean="0">
                <a:solidFill>
                  <a:sysClr val="windowText" lastClr="000000"/>
                </a:solidFill>
                <a:latin typeface="Yu Gothic UI" panose="020B0500000000000000" pitchFamily="50" charset="-128"/>
                <a:ea typeface="Yu Gothic UI" panose="020B0500000000000000" pitchFamily="50" charset="-128"/>
              </a:rPr>
              <a:t>10</a:t>
            </a:r>
            <a:r>
              <a:rPr lang="ja-JP" altLang="en-US" dirty="0" smtClean="0">
                <a:solidFill>
                  <a:sysClr val="windowText" lastClr="000000"/>
                </a:solidFill>
                <a:latin typeface="Yu Gothic UI" panose="020B0500000000000000" pitchFamily="50" charset="-128"/>
                <a:ea typeface="Yu Gothic UI" panose="020B0500000000000000" pitchFamily="50" charset="-128"/>
              </a:rPr>
              <a:t>面使う。</a:t>
            </a:r>
            <a:r>
              <a:rPr lang="ja-JP" altLang="en-US" dirty="0">
                <a:solidFill>
                  <a:sysClr val="windowText" lastClr="000000"/>
                </a:solidFill>
                <a:latin typeface="Yu Gothic UI" panose="020B0500000000000000" pitchFamily="50" charset="-128"/>
                <a:ea typeface="Yu Gothic UI" panose="020B0500000000000000" pitchFamily="50" charset="-128"/>
              </a:rPr>
              <a:t>　</a:t>
            </a:r>
            <a:endParaRPr lang="en-US" altLang="ja-JP"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525481" y="305710"/>
            <a:ext cx="1594716" cy="50213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latin typeface="Yu Gothic UI" panose="020B0500000000000000" pitchFamily="50" charset="-128"/>
                <a:ea typeface="Yu Gothic UI" panose="020B0500000000000000" pitchFamily="50" charset="-128"/>
              </a:rPr>
              <a:t>板書</a:t>
            </a:r>
            <a:r>
              <a:rPr kumimoji="1" lang="ja-JP" altLang="en-US" dirty="0" smtClean="0">
                <a:solidFill>
                  <a:sysClr val="windowText" lastClr="000000"/>
                </a:solidFill>
                <a:latin typeface="Yu Gothic UI" panose="020B0500000000000000" pitchFamily="50" charset="-128"/>
                <a:ea typeface="Yu Gothic UI" panose="020B0500000000000000" pitchFamily="50" charset="-128"/>
              </a:rPr>
              <a:t>例</a:t>
            </a:r>
            <a:endParaRPr kumimoji="1" lang="en-US" altLang="ja-JP" dirty="0" smtClean="0">
              <a:solidFill>
                <a:sysClr val="windowText" lastClr="000000"/>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34197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81" y="537430"/>
            <a:ext cx="9943279" cy="7457459"/>
          </a:xfrm>
          <a:prstGeom prst="rect">
            <a:avLst/>
          </a:prstGeom>
        </p:spPr>
      </p:pic>
      <p:sp>
        <p:nvSpPr>
          <p:cNvPr id="9" name="正方形/長方形 8"/>
          <p:cNvSpPr/>
          <p:nvPr/>
        </p:nvSpPr>
        <p:spPr>
          <a:xfrm>
            <a:off x="525481" y="305710"/>
            <a:ext cx="1594716" cy="50213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latin typeface="Yu Gothic UI" panose="020B0500000000000000" pitchFamily="50" charset="-128"/>
                <a:ea typeface="Yu Gothic UI" panose="020B0500000000000000" pitchFamily="50" charset="-128"/>
              </a:rPr>
              <a:t>板書</a:t>
            </a:r>
            <a:r>
              <a:rPr kumimoji="1" lang="ja-JP" altLang="en-US" dirty="0" smtClean="0">
                <a:solidFill>
                  <a:sysClr val="windowText" lastClr="000000"/>
                </a:solidFill>
                <a:latin typeface="Yu Gothic UI" panose="020B0500000000000000" pitchFamily="50" charset="-128"/>
                <a:ea typeface="Yu Gothic UI" panose="020B0500000000000000" pitchFamily="50" charset="-128"/>
              </a:rPr>
              <a:t>例</a:t>
            </a:r>
            <a:endParaRPr kumimoji="1" lang="en-US" altLang="ja-JP"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10" name="正方形/長方形 9"/>
          <p:cNvSpPr/>
          <p:nvPr/>
        </p:nvSpPr>
        <p:spPr>
          <a:xfrm>
            <a:off x="627961" y="7072829"/>
            <a:ext cx="1905919" cy="72711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ysClr val="windowText" lastClr="000000"/>
                </a:solidFill>
                <a:latin typeface="Yu Gothic UI" panose="020B0500000000000000" pitchFamily="50" charset="-128"/>
                <a:ea typeface="Yu Gothic UI" panose="020B0500000000000000" pitchFamily="50" charset="-128"/>
              </a:rPr>
              <a:t>‣ </a:t>
            </a:r>
            <a:r>
              <a:rPr lang="ja-JP" altLang="en-US" dirty="0" smtClean="0">
                <a:solidFill>
                  <a:sysClr val="windowText" lastClr="000000"/>
                </a:solidFill>
                <a:latin typeface="Yu Gothic UI" panose="020B0500000000000000" pitchFamily="50" charset="-128"/>
                <a:ea typeface="Yu Gothic UI" panose="020B0500000000000000" pitchFamily="50" charset="-128"/>
              </a:rPr>
              <a:t>学</a:t>
            </a:r>
            <a:r>
              <a:rPr lang="ja-JP" altLang="en-US" dirty="0">
                <a:solidFill>
                  <a:sysClr val="windowText" lastClr="000000"/>
                </a:solidFill>
                <a:latin typeface="Yu Gothic UI" panose="020B0500000000000000" pitchFamily="50" charset="-128"/>
                <a:ea typeface="Yu Gothic UI" panose="020B0500000000000000" pitchFamily="50" charset="-128"/>
              </a:rPr>
              <a:t>部</a:t>
            </a:r>
            <a:r>
              <a:rPr lang="ja-JP" altLang="en-US" dirty="0" smtClean="0">
                <a:solidFill>
                  <a:sysClr val="windowText" lastClr="000000"/>
                </a:solidFill>
                <a:latin typeface="Yu Gothic UI" panose="020B0500000000000000" pitchFamily="50" charset="-128"/>
                <a:ea typeface="Yu Gothic UI" panose="020B0500000000000000" pitchFamily="50" charset="-128"/>
              </a:rPr>
              <a:t>の授業</a:t>
            </a:r>
            <a:r>
              <a:rPr lang="ja-JP" altLang="en-US" dirty="0">
                <a:solidFill>
                  <a:sysClr val="windowText" lastClr="000000"/>
                </a:solidFill>
                <a:latin typeface="Yu Gothic UI" panose="020B0500000000000000" pitchFamily="50" charset="-128"/>
                <a:ea typeface="Yu Gothic UI" panose="020B0500000000000000" pitchFamily="50" charset="-128"/>
              </a:rPr>
              <a:t>　</a:t>
            </a:r>
            <a:endParaRPr lang="en-US" altLang="ja-JP" dirty="0" smtClean="0">
              <a:solidFill>
                <a:sysClr val="windowText" lastClr="000000"/>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52196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81" y="537430"/>
            <a:ext cx="9912800" cy="7434599"/>
          </a:xfrm>
          <a:prstGeom prst="rect">
            <a:avLst/>
          </a:prstGeom>
        </p:spPr>
      </p:pic>
      <p:sp>
        <p:nvSpPr>
          <p:cNvPr id="9" name="正方形/長方形 8"/>
          <p:cNvSpPr/>
          <p:nvPr/>
        </p:nvSpPr>
        <p:spPr>
          <a:xfrm>
            <a:off x="525481" y="305710"/>
            <a:ext cx="1594716" cy="50213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latin typeface="Yu Gothic UI" panose="020B0500000000000000" pitchFamily="50" charset="-128"/>
                <a:ea typeface="Yu Gothic UI" panose="020B0500000000000000" pitchFamily="50" charset="-128"/>
              </a:rPr>
              <a:t>板書</a:t>
            </a:r>
            <a:r>
              <a:rPr kumimoji="1" lang="ja-JP" altLang="en-US" dirty="0" smtClean="0">
                <a:solidFill>
                  <a:sysClr val="windowText" lastClr="000000"/>
                </a:solidFill>
                <a:latin typeface="Yu Gothic UI" panose="020B0500000000000000" pitchFamily="50" charset="-128"/>
                <a:ea typeface="Yu Gothic UI" panose="020B0500000000000000" pitchFamily="50" charset="-128"/>
              </a:rPr>
              <a:t>例</a:t>
            </a:r>
            <a:endParaRPr kumimoji="1" lang="en-US" altLang="ja-JP"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10" name="正方形/長方形 9"/>
          <p:cNvSpPr/>
          <p:nvPr/>
        </p:nvSpPr>
        <p:spPr>
          <a:xfrm>
            <a:off x="627961" y="7072829"/>
            <a:ext cx="1905919" cy="72711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ysClr val="windowText" lastClr="000000"/>
                </a:solidFill>
                <a:latin typeface="Yu Gothic UI" panose="020B0500000000000000" pitchFamily="50" charset="-128"/>
                <a:ea typeface="Yu Gothic UI" panose="020B0500000000000000" pitchFamily="50" charset="-128"/>
              </a:rPr>
              <a:t>‣ </a:t>
            </a:r>
            <a:r>
              <a:rPr lang="ja-JP" altLang="en-US" dirty="0" smtClean="0">
                <a:solidFill>
                  <a:sysClr val="windowText" lastClr="000000"/>
                </a:solidFill>
                <a:latin typeface="Yu Gothic UI" panose="020B0500000000000000" pitchFamily="50" charset="-128"/>
                <a:ea typeface="Yu Gothic UI" panose="020B0500000000000000" pitchFamily="50" charset="-128"/>
              </a:rPr>
              <a:t>学</a:t>
            </a:r>
            <a:r>
              <a:rPr lang="ja-JP" altLang="en-US" dirty="0">
                <a:solidFill>
                  <a:sysClr val="windowText" lastClr="000000"/>
                </a:solidFill>
                <a:latin typeface="Yu Gothic UI" panose="020B0500000000000000" pitchFamily="50" charset="-128"/>
                <a:ea typeface="Yu Gothic UI" panose="020B0500000000000000" pitchFamily="50" charset="-128"/>
              </a:rPr>
              <a:t>部</a:t>
            </a:r>
            <a:r>
              <a:rPr lang="ja-JP" altLang="en-US" dirty="0" smtClean="0">
                <a:solidFill>
                  <a:sysClr val="windowText" lastClr="000000"/>
                </a:solidFill>
                <a:latin typeface="Yu Gothic UI" panose="020B0500000000000000" pitchFamily="50" charset="-128"/>
                <a:ea typeface="Yu Gothic UI" panose="020B0500000000000000" pitchFamily="50" charset="-128"/>
              </a:rPr>
              <a:t>の授業</a:t>
            </a:r>
            <a:r>
              <a:rPr lang="ja-JP" altLang="en-US" dirty="0">
                <a:solidFill>
                  <a:sysClr val="windowText" lastClr="000000"/>
                </a:solidFill>
                <a:latin typeface="Yu Gothic UI" panose="020B0500000000000000" pitchFamily="50" charset="-128"/>
                <a:ea typeface="Yu Gothic UI" panose="020B0500000000000000" pitchFamily="50" charset="-128"/>
              </a:rPr>
              <a:t>　</a:t>
            </a:r>
            <a:endParaRPr lang="en-US" altLang="ja-JP" dirty="0" smtClean="0">
              <a:solidFill>
                <a:sysClr val="windowText" lastClr="000000"/>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40664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882" y="623325"/>
            <a:ext cx="10058400" cy="7512755"/>
          </a:xfrm>
          <a:prstGeom prst="rect">
            <a:avLst/>
          </a:prstGeom>
        </p:spPr>
      </p:pic>
      <p:sp>
        <p:nvSpPr>
          <p:cNvPr id="4" name="正方形/長方形 3"/>
          <p:cNvSpPr/>
          <p:nvPr/>
        </p:nvSpPr>
        <p:spPr>
          <a:xfrm>
            <a:off x="627961" y="7072829"/>
            <a:ext cx="1905919" cy="72711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ysClr val="windowText" lastClr="000000"/>
                </a:solidFill>
                <a:latin typeface="Yu Gothic UI" panose="020B0500000000000000" pitchFamily="50" charset="-128"/>
                <a:ea typeface="Yu Gothic UI" panose="020B0500000000000000" pitchFamily="50" charset="-128"/>
              </a:rPr>
              <a:t>‣ </a:t>
            </a:r>
            <a:r>
              <a:rPr lang="ja-JP" altLang="en-US" dirty="0" smtClean="0">
                <a:solidFill>
                  <a:sysClr val="windowText" lastClr="000000"/>
                </a:solidFill>
                <a:latin typeface="Yu Gothic UI" panose="020B0500000000000000" pitchFamily="50" charset="-128"/>
                <a:ea typeface="Yu Gothic UI" panose="020B0500000000000000" pitchFamily="50" charset="-128"/>
              </a:rPr>
              <a:t>大学院の授業</a:t>
            </a:r>
            <a:r>
              <a:rPr lang="ja-JP" altLang="en-US" dirty="0">
                <a:solidFill>
                  <a:sysClr val="windowText" lastClr="000000"/>
                </a:solidFill>
                <a:latin typeface="Yu Gothic UI" panose="020B0500000000000000" pitchFamily="50" charset="-128"/>
                <a:ea typeface="Yu Gothic UI" panose="020B0500000000000000" pitchFamily="50" charset="-128"/>
              </a:rPr>
              <a:t>　</a:t>
            </a:r>
            <a:endParaRPr lang="en-US" altLang="ja-JP" dirty="0" smtClean="0">
              <a:solidFill>
                <a:sysClr val="windowText" lastClr="000000"/>
              </a:solidFill>
              <a:latin typeface="Yu Gothic UI" panose="020B0500000000000000" pitchFamily="50" charset="-128"/>
              <a:ea typeface="Yu Gothic UI" panose="020B0500000000000000" pitchFamily="50" charset="-128"/>
            </a:endParaRPr>
          </a:p>
        </p:txBody>
      </p:sp>
      <p:sp>
        <p:nvSpPr>
          <p:cNvPr id="6" name="正方形/長方形 5"/>
          <p:cNvSpPr/>
          <p:nvPr/>
        </p:nvSpPr>
        <p:spPr>
          <a:xfrm>
            <a:off x="525481" y="305710"/>
            <a:ext cx="1594716" cy="50213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latin typeface="Yu Gothic UI" panose="020B0500000000000000" pitchFamily="50" charset="-128"/>
                <a:ea typeface="Yu Gothic UI" panose="020B0500000000000000" pitchFamily="50" charset="-128"/>
              </a:rPr>
              <a:t>板書</a:t>
            </a:r>
            <a:r>
              <a:rPr kumimoji="1" lang="ja-JP" altLang="en-US" dirty="0" smtClean="0">
                <a:solidFill>
                  <a:sysClr val="windowText" lastClr="000000"/>
                </a:solidFill>
                <a:latin typeface="Yu Gothic UI" panose="020B0500000000000000" pitchFamily="50" charset="-128"/>
                <a:ea typeface="Yu Gothic UI" panose="020B0500000000000000" pitchFamily="50" charset="-128"/>
              </a:rPr>
              <a:t>例</a:t>
            </a:r>
            <a:endParaRPr kumimoji="1" lang="en-US" altLang="ja-JP" dirty="0" smtClean="0">
              <a:solidFill>
                <a:sysClr val="windowText" lastClr="000000"/>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7835261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TotalTime>
  <Words>337</Words>
  <Application>Microsoft Office PowerPoint</Application>
  <PresentationFormat>B4 (JIS) 257x364 mm</PresentationFormat>
  <Paragraphs>77</Paragraphs>
  <Slides>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vt:i4>
      </vt:variant>
    </vt:vector>
  </HeadingPairs>
  <TitlesOfParts>
    <vt:vector size="14" baseType="lpstr">
      <vt:lpstr>AR P丸ゴシック体M</vt:lpstr>
      <vt:lpstr>ＭＳ Ｐゴシック</vt:lpstr>
      <vt:lpstr>Yu Gothic UI</vt:lpstr>
      <vt:lpstr>游ゴシック</vt:lpstr>
      <vt:lpstr>游ゴシック Medium</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陶山 佳陽</dc:creator>
  <cp:lastModifiedBy>陶山 佳陽</cp:lastModifiedBy>
  <cp:revision>74</cp:revision>
  <dcterms:created xsi:type="dcterms:W3CDTF">2019-06-25T09:39:57Z</dcterms:created>
  <dcterms:modified xsi:type="dcterms:W3CDTF">2019-11-19T15:57:13Z</dcterms:modified>
</cp:coreProperties>
</file>